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9"/>
  </p:notesMasterIdLst>
  <p:sldIdLst>
    <p:sldId id="257" r:id="rId4"/>
    <p:sldId id="270" r:id="rId5"/>
    <p:sldId id="258" r:id="rId6"/>
    <p:sldId id="259" r:id="rId7"/>
    <p:sldId id="260" r:id="rId8"/>
    <p:sldId id="268" r:id="rId9"/>
    <p:sldId id="269" r:id="rId10"/>
    <p:sldId id="262" r:id="rId11"/>
    <p:sldId id="263" r:id="rId12"/>
    <p:sldId id="290" r:id="rId13"/>
    <p:sldId id="291" r:id="rId14"/>
    <p:sldId id="274" r:id="rId15"/>
    <p:sldId id="293" r:id="rId16"/>
    <p:sldId id="261" r:id="rId17"/>
    <p:sldId id="294" r:id="rId18"/>
    <p:sldId id="292" r:id="rId19"/>
    <p:sldId id="295" r:id="rId20"/>
    <p:sldId id="296" r:id="rId21"/>
    <p:sldId id="264" r:id="rId22"/>
    <p:sldId id="297" r:id="rId23"/>
    <p:sldId id="289" r:id="rId24"/>
    <p:sldId id="298" r:id="rId25"/>
    <p:sldId id="299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>
        <p:scale>
          <a:sx n="116" d="100"/>
          <a:sy n="116" d="100"/>
        </p:scale>
        <p:origin x="3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88B22-64D2-4548-B268-0185A96297C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CE3FD2-B8D6-4BB7-84A3-BDE7C51D3760}">
      <dgm:prSet phldrT="[Text]" custT="1"/>
      <dgm:spPr/>
      <dgm:t>
        <a:bodyPr/>
        <a:lstStyle/>
        <a:p>
          <a:r>
            <a:rPr lang="en-US" sz="1200" b="1" dirty="0"/>
            <a:t>Data gathering</a:t>
          </a:r>
        </a:p>
      </dgm:t>
    </dgm:pt>
    <dgm:pt modelId="{94BDE638-B4A2-4E81-87E9-BCC4725AB5CB}" type="parTrans" cxnId="{A30F21DD-9CC4-48D4-8AB6-A7E9CFCBA8EC}">
      <dgm:prSet/>
      <dgm:spPr/>
      <dgm:t>
        <a:bodyPr/>
        <a:lstStyle/>
        <a:p>
          <a:endParaRPr lang="en-US"/>
        </a:p>
      </dgm:t>
    </dgm:pt>
    <dgm:pt modelId="{BFC5483B-F393-4752-8878-E4B122B1DC3F}" type="sibTrans" cxnId="{A30F21DD-9CC4-48D4-8AB6-A7E9CFCBA8EC}">
      <dgm:prSet/>
      <dgm:spPr/>
      <dgm:t>
        <a:bodyPr/>
        <a:lstStyle/>
        <a:p>
          <a:endParaRPr lang="en-US"/>
        </a:p>
      </dgm:t>
    </dgm:pt>
    <dgm:pt modelId="{4D115BAF-6904-4EDB-BCB1-857C92DFF866}">
      <dgm:prSet phldrT="[Text]" custT="1"/>
      <dgm:spPr/>
      <dgm:t>
        <a:bodyPr/>
        <a:lstStyle/>
        <a:p>
          <a:r>
            <a:rPr lang="en-US" sz="1200" b="1" dirty="0"/>
            <a:t>Creation</a:t>
          </a:r>
        </a:p>
      </dgm:t>
    </dgm:pt>
    <dgm:pt modelId="{2F927074-1D37-4536-BE49-DC8B439622BF}" type="parTrans" cxnId="{820FF865-5500-4179-84A6-AF09589083A0}">
      <dgm:prSet/>
      <dgm:spPr/>
      <dgm:t>
        <a:bodyPr/>
        <a:lstStyle/>
        <a:p>
          <a:endParaRPr lang="en-US"/>
        </a:p>
      </dgm:t>
    </dgm:pt>
    <dgm:pt modelId="{ACEF4FA2-EF4D-4BF5-8F0F-062CE6D76EBF}" type="sibTrans" cxnId="{820FF865-5500-4179-84A6-AF09589083A0}">
      <dgm:prSet/>
      <dgm:spPr/>
      <dgm:t>
        <a:bodyPr/>
        <a:lstStyle/>
        <a:p>
          <a:endParaRPr lang="en-US"/>
        </a:p>
      </dgm:t>
    </dgm:pt>
    <dgm:pt modelId="{B850D6DF-603E-40E8-8901-2FDBF89AE5E2}">
      <dgm:prSet phldrT="[Text]" custT="1"/>
      <dgm:spPr/>
      <dgm:t>
        <a:bodyPr/>
        <a:lstStyle/>
        <a:p>
          <a:r>
            <a:rPr lang="en-US" sz="1200" b="1" dirty="0"/>
            <a:t>Communication </a:t>
          </a:r>
        </a:p>
        <a:p>
          <a:r>
            <a:rPr lang="en-US" sz="1200" b="1" dirty="0"/>
            <a:t>Dissemination</a:t>
          </a:r>
        </a:p>
        <a:p>
          <a:r>
            <a:rPr lang="en-US" sz="1200" b="1" dirty="0"/>
            <a:t>Publication</a:t>
          </a:r>
        </a:p>
      </dgm:t>
    </dgm:pt>
    <dgm:pt modelId="{559FDAAB-8BAA-4EA7-ABD2-3741166AC176}" type="parTrans" cxnId="{000447C0-9C1A-41E3-9E76-B73BB333A36C}">
      <dgm:prSet/>
      <dgm:spPr/>
      <dgm:t>
        <a:bodyPr/>
        <a:lstStyle/>
        <a:p>
          <a:endParaRPr lang="en-US"/>
        </a:p>
      </dgm:t>
    </dgm:pt>
    <dgm:pt modelId="{784B1BEB-63D3-4EC9-BBDC-6B776476D877}" type="sibTrans" cxnId="{000447C0-9C1A-41E3-9E76-B73BB333A36C}">
      <dgm:prSet/>
      <dgm:spPr/>
      <dgm:t>
        <a:bodyPr/>
        <a:lstStyle/>
        <a:p>
          <a:endParaRPr lang="en-US"/>
        </a:p>
      </dgm:t>
    </dgm:pt>
    <dgm:pt modelId="{5C6E511F-8EAB-496A-B0E4-97B1CCECA921}" type="pres">
      <dgm:prSet presAssocID="{9FB88B22-64D2-4548-B268-0185A96297C4}" presName="Name0" presStyleCnt="0">
        <dgm:presLayoutVars>
          <dgm:dir/>
          <dgm:animLvl val="lvl"/>
          <dgm:resizeHandles val="exact"/>
        </dgm:presLayoutVars>
      </dgm:prSet>
      <dgm:spPr/>
    </dgm:pt>
    <dgm:pt modelId="{B0A112FC-6486-469E-95AD-7D55D9309946}" type="pres">
      <dgm:prSet presAssocID="{DCCE3FD2-B8D6-4BB7-84A3-BDE7C51D3760}" presName="parTxOnly" presStyleLbl="node1" presStyleIdx="0" presStyleCnt="3" custScaleX="67448" custScaleY="52744" custLinFactNeighborX="27278" custLinFactNeighborY="-18359">
        <dgm:presLayoutVars>
          <dgm:chMax val="0"/>
          <dgm:chPref val="0"/>
          <dgm:bulletEnabled val="1"/>
        </dgm:presLayoutVars>
      </dgm:prSet>
      <dgm:spPr/>
    </dgm:pt>
    <dgm:pt modelId="{1AF6023F-46D1-40F3-A20C-A6E04716F1FE}" type="pres">
      <dgm:prSet presAssocID="{BFC5483B-F393-4752-8878-E4B122B1DC3F}" presName="parTxOnlySpace" presStyleCnt="0"/>
      <dgm:spPr/>
    </dgm:pt>
    <dgm:pt modelId="{E6073712-85B1-4BA1-A71A-97A4A03D8041}" type="pres">
      <dgm:prSet presAssocID="{4D115BAF-6904-4EDB-BCB1-857C92DFF866}" presName="parTxOnly" presStyleLbl="node1" presStyleIdx="1" presStyleCnt="3" custScaleX="158875" custScaleY="52744" custLinFactNeighborX="821" custLinFactNeighborY="-18359">
        <dgm:presLayoutVars>
          <dgm:chMax val="0"/>
          <dgm:chPref val="0"/>
          <dgm:bulletEnabled val="1"/>
        </dgm:presLayoutVars>
      </dgm:prSet>
      <dgm:spPr/>
    </dgm:pt>
    <dgm:pt modelId="{1AD9A759-CFCD-4117-9429-6FBF3CCB85CF}" type="pres">
      <dgm:prSet presAssocID="{ACEF4FA2-EF4D-4BF5-8F0F-062CE6D76EBF}" presName="parTxOnlySpace" presStyleCnt="0"/>
      <dgm:spPr/>
    </dgm:pt>
    <dgm:pt modelId="{BC60911E-DB9D-4916-801F-47D459355567}" type="pres">
      <dgm:prSet presAssocID="{B850D6DF-603E-40E8-8901-2FDBF89AE5E2}" presName="parTxOnly" presStyleLbl="node1" presStyleIdx="2" presStyleCnt="3" custScaleX="64124" custScaleY="52744" custLinFactNeighborX="821" custLinFactNeighborY="-18359">
        <dgm:presLayoutVars>
          <dgm:chMax val="0"/>
          <dgm:chPref val="0"/>
          <dgm:bulletEnabled val="1"/>
        </dgm:presLayoutVars>
      </dgm:prSet>
      <dgm:spPr/>
    </dgm:pt>
  </dgm:ptLst>
  <dgm:cxnLst>
    <dgm:cxn modelId="{E9C15E5D-7E81-48CE-8CD1-2C68F276093A}" type="presOf" srcId="{DCCE3FD2-B8D6-4BB7-84A3-BDE7C51D3760}" destId="{B0A112FC-6486-469E-95AD-7D55D9309946}" srcOrd="0" destOrd="0" presId="urn:microsoft.com/office/officeart/2005/8/layout/chevron1"/>
    <dgm:cxn modelId="{B598C660-A5A9-449F-B71E-A254EE54D637}" type="presOf" srcId="{B850D6DF-603E-40E8-8901-2FDBF89AE5E2}" destId="{BC60911E-DB9D-4916-801F-47D459355567}" srcOrd="0" destOrd="0" presId="urn:microsoft.com/office/officeart/2005/8/layout/chevron1"/>
    <dgm:cxn modelId="{820FF865-5500-4179-84A6-AF09589083A0}" srcId="{9FB88B22-64D2-4548-B268-0185A96297C4}" destId="{4D115BAF-6904-4EDB-BCB1-857C92DFF866}" srcOrd="1" destOrd="0" parTransId="{2F927074-1D37-4536-BE49-DC8B439622BF}" sibTransId="{ACEF4FA2-EF4D-4BF5-8F0F-062CE6D76EBF}"/>
    <dgm:cxn modelId="{C8257B70-BE1F-4981-98D8-1D9083668A19}" type="presOf" srcId="{4D115BAF-6904-4EDB-BCB1-857C92DFF866}" destId="{E6073712-85B1-4BA1-A71A-97A4A03D8041}" srcOrd="0" destOrd="0" presId="urn:microsoft.com/office/officeart/2005/8/layout/chevron1"/>
    <dgm:cxn modelId="{EBAE7C75-CE0E-42E8-A5C6-ABD9EE5C6E5C}" type="presOf" srcId="{9FB88B22-64D2-4548-B268-0185A96297C4}" destId="{5C6E511F-8EAB-496A-B0E4-97B1CCECA921}" srcOrd="0" destOrd="0" presId="urn:microsoft.com/office/officeart/2005/8/layout/chevron1"/>
    <dgm:cxn modelId="{000447C0-9C1A-41E3-9E76-B73BB333A36C}" srcId="{9FB88B22-64D2-4548-B268-0185A96297C4}" destId="{B850D6DF-603E-40E8-8901-2FDBF89AE5E2}" srcOrd="2" destOrd="0" parTransId="{559FDAAB-8BAA-4EA7-ABD2-3741166AC176}" sibTransId="{784B1BEB-63D3-4EC9-BBDC-6B776476D877}"/>
    <dgm:cxn modelId="{A30F21DD-9CC4-48D4-8AB6-A7E9CFCBA8EC}" srcId="{9FB88B22-64D2-4548-B268-0185A96297C4}" destId="{DCCE3FD2-B8D6-4BB7-84A3-BDE7C51D3760}" srcOrd="0" destOrd="0" parTransId="{94BDE638-B4A2-4E81-87E9-BCC4725AB5CB}" sibTransId="{BFC5483B-F393-4752-8878-E4B122B1DC3F}"/>
    <dgm:cxn modelId="{CC79D1B3-3440-4255-B820-9F66DA8136BD}" type="presParOf" srcId="{5C6E511F-8EAB-496A-B0E4-97B1CCECA921}" destId="{B0A112FC-6486-469E-95AD-7D55D9309946}" srcOrd="0" destOrd="0" presId="urn:microsoft.com/office/officeart/2005/8/layout/chevron1"/>
    <dgm:cxn modelId="{74B44759-0DD2-4998-B73C-C70FC4BD66A7}" type="presParOf" srcId="{5C6E511F-8EAB-496A-B0E4-97B1CCECA921}" destId="{1AF6023F-46D1-40F3-A20C-A6E04716F1FE}" srcOrd="1" destOrd="0" presId="urn:microsoft.com/office/officeart/2005/8/layout/chevron1"/>
    <dgm:cxn modelId="{2B119C38-2146-4477-A44A-9C6C99EEB909}" type="presParOf" srcId="{5C6E511F-8EAB-496A-B0E4-97B1CCECA921}" destId="{E6073712-85B1-4BA1-A71A-97A4A03D8041}" srcOrd="2" destOrd="0" presId="urn:microsoft.com/office/officeart/2005/8/layout/chevron1"/>
    <dgm:cxn modelId="{8DEF2671-8336-43CA-AC27-A59AB8573F50}" type="presParOf" srcId="{5C6E511F-8EAB-496A-B0E4-97B1CCECA921}" destId="{1AD9A759-CFCD-4117-9429-6FBF3CCB85CF}" srcOrd="3" destOrd="0" presId="urn:microsoft.com/office/officeart/2005/8/layout/chevron1"/>
    <dgm:cxn modelId="{49E555E0-27B8-4B99-958B-5A3067DC9F42}" type="presParOf" srcId="{5C6E511F-8EAB-496A-B0E4-97B1CCECA921}" destId="{BC60911E-DB9D-4916-801F-47D45935556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112FC-6486-469E-95AD-7D55D9309946}">
      <dsp:nvSpPr>
        <dsp:cNvPr id="0" name=""/>
        <dsp:cNvSpPr/>
      </dsp:nvSpPr>
      <dsp:spPr>
        <a:xfrm>
          <a:off x="120134" y="1885096"/>
          <a:ext cx="2919831" cy="913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Data gathering</a:t>
          </a:r>
        </a:p>
      </dsp:txBody>
      <dsp:txXfrm>
        <a:off x="576793" y="1885096"/>
        <a:ext cx="2006514" cy="913317"/>
      </dsp:txXfrm>
    </dsp:sp>
    <dsp:sp modelId="{E6073712-85B1-4BA1-A71A-97A4A03D8041}">
      <dsp:nvSpPr>
        <dsp:cNvPr id="0" name=""/>
        <dsp:cNvSpPr/>
      </dsp:nvSpPr>
      <dsp:spPr>
        <a:xfrm>
          <a:off x="2492532" y="1885096"/>
          <a:ext cx="6877716" cy="913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Creation</a:t>
          </a:r>
        </a:p>
      </dsp:txBody>
      <dsp:txXfrm>
        <a:off x="2949191" y="1885096"/>
        <a:ext cx="5964399" cy="913317"/>
      </dsp:txXfrm>
    </dsp:sp>
    <dsp:sp modelId="{BC60911E-DB9D-4916-801F-47D459355567}">
      <dsp:nvSpPr>
        <dsp:cNvPr id="0" name=""/>
        <dsp:cNvSpPr/>
      </dsp:nvSpPr>
      <dsp:spPr>
        <a:xfrm>
          <a:off x="8935841" y="1885096"/>
          <a:ext cx="2775934" cy="913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Communication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Dissemination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Publication</a:t>
          </a:r>
        </a:p>
      </dsp:txBody>
      <dsp:txXfrm>
        <a:off x="9392500" y="1885096"/>
        <a:ext cx="1862617" cy="913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E63D-B2C2-44E3-BFB4-CF92A25CF7B0}" type="datetimeFigureOut">
              <a:rPr lang="en-US" smtClean="0"/>
              <a:t>28-Oct-20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E7D3-F668-4C10-A6EF-625A883F0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6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B5B00-837B-42C5-ABB8-32B2B949580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35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B5B00-837B-42C5-ABB8-32B2B949580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778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B5B00-837B-42C5-ABB8-32B2B949580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201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B5B00-837B-42C5-ABB8-32B2B949580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511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B5B00-837B-42C5-ABB8-32B2B949580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3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9ABEB-4A5A-4EC1-A67C-C6E9121796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1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295ef927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295ef9272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700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295ef927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295ef927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3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dirty="0">
                <a:solidFill>
                  <a:srgbClr val="393A37"/>
                </a:solidFill>
                <a:effectLst/>
                <a:latin typeface="PT Sans"/>
              </a:rPr>
              <a:t>1- Input metrics </a:t>
            </a:r>
            <a:r>
              <a:rPr lang="en-US" sz="1200" b="0" i="0" dirty="0">
                <a:solidFill>
                  <a:srgbClr val="393A37"/>
                </a:solidFill>
                <a:effectLst/>
                <a:latin typeface="PT Sans"/>
              </a:rPr>
              <a:t>(n=13) show whether or not the conditions for meaningful and sustainable patient engagement are in place.</a:t>
            </a:r>
            <a:br>
              <a:rPr lang="en-US" sz="1200" b="0" i="0" dirty="0">
                <a:solidFill>
                  <a:srgbClr val="393A37"/>
                </a:solidFill>
                <a:effectLst/>
                <a:latin typeface="PT Sans"/>
              </a:rPr>
            </a:br>
            <a:r>
              <a:rPr lang="en-US" sz="1200" b="1" i="0" dirty="0">
                <a:solidFill>
                  <a:srgbClr val="393A37"/>
                </a:solidFill>
                <a:effectLst/>
                <a:latin typeface="PT Sans"/>
              </a:rPr>
              <a:t>2. Activities/process metrics</a:t>
            </a:r>
            <a:r>
              <a:rPr lang="en-US" sz="1200" b="0" i="0" dirty="0">
                <a:solidFill>
                  <a:srgbClr val="393A37"/>
                </a:solidFill>
                <a:effectLst/>
                <a:latin typeface="PT Sans"/>
              </a:rPr>
              <a:t> (n=16) show how the implementation of patient engagement is progressing and can elucidate areas for improvement.</a:t>
            </a:r>
            <a:br>
              <a:rPr lang="en-US" sz="1200" b="0" i="0" dirty="0">
                <a:solidFill>
                  <a:srgbClr val="393A37"/>
                </a:solidFill>
                <a:effectLst/>
                <a:latin typeface="PT Sans"/>
              </a:rPr>
            </a:br>
            <a:r>
              <a:rPr lang="en-US" sz="1200" b="1" i="0" dirty="0">
                <a:solidFill>
                  <a:srgbClr val="393A37"/>
                </a:solidFill>
                <a:effectLst/>
                <a:latin typeface="PT Sans"/>
              </a:rPr>
              <a:t>3. Learning and change metrics</a:t>
            </a:r>
            <a:r>
              <a:rPr lang="en-US" sz="1200" b="0" i="0" dirty="0">
                <a:solidFill>
                  <a:srgbClr val="393A37"/>
                </a:solidFill>
                <a:effectLst/>
                <a:latin typeface="PT Sans"/>
              </a:rPr>
              <a:t> (n=13) show the short-term, direct results of patient engagement which give an indication of the progress made towards impacts.</a:t>
            </a:r>
            <a:br>
              <a:rPr lang="en-US" sz="1200" b="0" i="0" dirty="0">
                <a:solidFill>
                  <a:srgbClr val="393A37"/>
                </a:solidFill>
                <a:effectLst/>
                <a:latin typeface="PT Sans"/>
              </a:rPr>
            </a:br>
            <a:r>
              <a:rPr lang="en-US" sz="1200" b="1" i="0" dirty="0">
                <a:solidFill>
                  <a:srgbClr val="393A37"/>
                </a:solidFill>
                <a:effectLst/>
                <a:latin typeface="PT Sans"/>
              </a:rPr>
              <a:t>4. Impact metrics</a:t>
            </a:r>
            <a:r>
              <a:rPr lang="en-US" sz="1200" b="0" i="0" dirty="0">
                <a:solidFill>
                  <a:srgbClr val="393A37"/>
                </a:solidFill>
                <a:effectLst/>
                <a:latin typeface="PT Sans"/>
              </a:rPr>
              <a:t> (n=45) show the long-term impacts for medicines development and stakeholders.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B5B00-837B-42C5-ABB8-32B2B949580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0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295ef927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295ef9272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295ef927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295ef927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9ABEB-4A5A-4EC1-A67C-C6E9121796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3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B5B00-837B-42C5-ABB8-32B2B949580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23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B5B00-837B-42C5-ABB8-32B2B949580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28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B5B00-837B-42C5-ABB8-32B2B949580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351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CB5B00-837B-42C5-ABB8-32B2B9495807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2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588000" cy="50593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066801"/>
            <a:ext cx="5588000" cy="50593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1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77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02A37-A5B2-40FB-A48D-42284556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02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czya\Desktop\Paradigm_PPT_Templates_v3-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7"/>
            <a:ext cx="12192000" cy="68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584200"/>
            <a:ext cx="9753600" cy="2235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400" b="1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099" name="Picture 3" descr="C:\Users\duczya\Desktop\Paradigm_PPT_Templates_v3-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3825" y="5597651"/>
            <a:ext cx="4322827" cy="98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72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02A37-A5B2-40FB-A48D-42284556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02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2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50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czya\Desktop\Paradigm_PPT_Templates_v3-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-2117"/>
            <a:ext cx="12183533" cy="68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1600200"/>
            <a:ext cx="8229600" cy="2000251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657600"/>
            <a:ext cx="82296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4" descr="C:\Users\duczya\Desktop\Paradigm_PPT_Templates_v3-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908" y="5905500"/>
            <a:ext cx="3125736" cy="70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4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04800" y="147920"/>
            <a:ext cx="115824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T Sans"/>
              <a:buNone/>
              <a:defRPr sz="3467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1158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70" marR="0" lvl="0" indent="-4741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1219140" marR="0" lvl="1" indent="-45717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828709" marR="0" lvl="2" indent="-440245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2438278" marR="0" lvl="3" indent="-423312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3657418" marR="0" lvl="5" indent="-474109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4266987" marR="0" lvl="6" indent="-47410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4876557" marR="0" lvl="7" indent="-47410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5486126" marR="0" lvl="8" indent="-47410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56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">
  <p:cSld name="Custom Layout 3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/>
          <p:nvPr/>
        </p:nvSpPr>
        <p:spPr>
          <a:xfrm>
            <a:off x="0" y="5932033"/>
            <a:ext cx="12192000" cy="9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288560" y="341101"/>
            <a:ext cx="10515600" cy="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288559" y="1280981"/>
            <a:ext cx="11413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marR="0" lvl="0" indent="-457178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40" marR="0" lvl="1" indent="-457178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09" marR="0" lvl="2" indent="-457178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278" marR="0" lvl="3" indent="-457178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848" marR="0" lvl="4" indent="-457178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418" marR="0" lvl="5" indent="-457178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4266987" marR="0" lvl="6" indent="-457178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4876557" marR="0" lvl="7" indent="-457178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5486126" marR="0" lvl="8" indent="-457178" algn="l" rtl="0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66121" y="5953221"/>
            <a:ext cx="1272347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l="515" t="3095" r="257" b="3095"/>
          <a:stretch/>
        </p:blipFill>
        <p:spPr>
          <a:xfrm>
            <a:off x="387902" y="6176484"/>
            <a:ext cx="1872679" cy="42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5182" y="5962336"/>
            <a:ext cx="1388364" cy="85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FE2BC13-6BC2-43DD-9018-BF91BA2A83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97687" y="5934385"/>
            <a:ext cx="1224252" cy="92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1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66121" y="5953221"/>
            <a:ext cx="1272347" cy="87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5"/>
          <p:cNvPicPr preferRelativeResize="0"/>
          <p:nvPr/>
        </p:nvPicPr>
        <p:blipFill rotWithShape="1">
          <a:blip r:embed="rId3">
            <a:alphaModFix/>
          </a:blip>
          <a:srcRect l="515" t="3095" r="257" b="3095"/>
          <a:stretch/>
        </p:blipFill>
        <p:spPr>
          <a:xfrm>
            <a:off x="387902" y="6176484"/>
            <a:ext cx="1872679" cy="42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5182" y="5962336"/>
            <a:ext cx="1388364" cy="85651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426631" y="4935700"/>
            <a:ext cx="5706800" cy="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67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DF9B9E4-0CD9-473B-A752-45BCFEDD01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23249" y="866166"/>
            <a:ext cx="4345505" cy="327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czya\Desktop\Paradigm_PPT_Templates_v3-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-2117"/>
            <a:ext cx="12183533" cy="68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1600200"/>
            <a:ext cx="8229600" cy="2000251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3657600"/>
            <a:ext cx="82296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4" descr="C:\Users\duczya\Desktop\Paradigm_PPT_Templates_v3-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908" y="5905500"/>
            <a:ext cx="3125736" cy="70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8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czya\Desktop\Paradigm_PPT_Templates_v3-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47920"/>
            <a:ext cx="1158240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11582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44344" y="6389961"/>
            <a:ext cx="44285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3B266DE-439C-45A3-B30D-1D0C26C72947}" type="slidenum">
              <a:rPr lang="en-US" sz="1333" i="0" smtClean="0">
                <a:solidFill>
                  <a:schemeClr val="tx2"/>
                </a:solidFill>
              </a:rPr>
              <a:t>‹#›</a:t>
            </a:fld>
            <a:endParaRPr lang="en-US" sz="1333" i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6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4" r:id="rId3"/>
    <p:sldLayoutId id="2147483673" r:id="rId4"/>
    <p:sldLayoutId id="214748367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C:\Users\duczya\Desktop\Paradigm_PPT_Templates_v3-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"/>
            <a:ext cx="12192000" cy="68558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147920"/>
            <a:ext cx="115824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T Sans"/>
              <a:buNone/>
              <a:defRPr sz="26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1158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13" name="Shape 13" descr="C:\Users\duczya\Desktop\Paradigm_PPT_Templates_v3-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6313622"/>
            <a:ext cx="1930400" cy="439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11444344" y="6389962"/>
            <a:ext cx="442856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333" b="0" i="0" u="none" strike="noStrike" cap="non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333" b="0" i="0" u="none" strike="noStrike" cap="none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6477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88560" y="341101"/>
            <a:ext cx="105156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28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28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28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28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28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28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28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"/>
              <a:buNone/>
              <a:defRPr sz="2800" b="1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88559" y="1585781"/>
            <a:ext cx="11413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393951" y="6313667"/>
            <a:ext cx="308400" cy="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None/>
              <a:defRPr sz="12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None/>
              <a:defRPr sz="12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None/>
              <a:defRPr sz="12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None/>
              <a:defRPr sz="12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None/>
              <a:defRPr sz="12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None/>
              <a:defRPr sz="12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None/>
              <a:defRPr sz="12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None/>
              <a:defRPr sz="12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Source Sans Pro"/>
              <a:buNone/>
              <a:defRPr sz="1200" b="0" i="0" u="none" strike="noStrike" cap="none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239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tientengagementopenforum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JFzsR6i0m3s&amp;feature=youtu.b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mi-paradigm.eu/petoolbox/identification-of-patient-representatives/" TargetMode="External"/><Relationship Id="rId7" Type="http://schemas.openxmlformats.org/officeDocument/2006/relationships/hyperlink" Target="https://www.surveymonkey.com/r/KD7KZTW" TargetMode="External"/><Relationship Id="rId2" Type="http://schemas.openxmlformats.org/officeDocument/2006/relationships/hyperlink" Target="http://imi-paradigm.eu/petoolbox/pe-capabilities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imi-paradigm.eu/petoolbox/reporting-and-dissemination/" TargetMode="External"/><Relationship Id="rId5" Type="http://schemas.openxmlformats.org/officeDocument/2006/relationships/hyperlink" Target="http://imi-paradigm.eu/petoolbox/community-advisory-boards/" TargetMode="External"/><Relationship Id="rId4" Type="http://schemas.openxmlformats.org/officeDocument/2006/relationships/hyperlink" Target="http://imi-paradigm.eu/petoolbox/monitoring-evaluation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4.png"/><Relationship Id="rId18" Type="http://schemas.openxmlformats.org/officeDocument/2006/relationships/image" Target="../media/image29.jpg"/><Relationship Id="rId26" Type="http://schemas.openxmlformats.org/officeDocument/2006/relationships/image" Target="../media/image37.png"/><Relationship Id="rId3" Type="http://schemas.openxmlformats.org/officeDocument/2006/relationships/image" Target="../media/image15.jpg"/><Relationship Id="rId21" Type="http://schemas.openxmlformats.org/officeDocument/2006/relationships/image" Target="../media/image32.png"/><Relationship Id="rId34" Type="http://schemas.openxmlformats.org/officeDocument/2006/relationships/image" Target="../media/image45.jp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17" Type="http://schemas.openxmlformats.org/officeDocument/2006/relationships/image" Target="../media/image28.jpg"/><Relationship Id="rId25" Type="http://schemas.openxmlformats.org/officeDocument/2006/relationships/image" Target="../media/image36.jpg"/><Relationship Id="rId33" Type="http://schemas.openxmlformats.org/officeDocument/2006/relationships/image" Target="../media/image4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24" Type="http://schemas.openxmlformats.org/officeDocument/2006/relationships/image" Target="../media/image35.jpg"/><Relationship Id="rId32" Type="http://schemas.openxmlformats.org/officeDocument/2006/relationships/image" Target="../media/image43.jpg"/><Relationship Id="rId37" Type="http://schemas.openxmlformats.org/officeDocument/2006/relationships/image" Target="../media/image48.jp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2.png"/><Relationship Id="rId19" Type="http://schemas.openxmlformats.org/officeDocument/2006/relationships/image" Target="../media/image30.jpg"/><Relationship Id="rId31" Type="http://schemas.openxmlformats.org/officeDocument/2006/relationships/image" Target="../media/image4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5.png"/><Relationship Id="rId22" Type="http://schemas.openxmlformats.org/officeDocument/2006/relationships/image" Target="../media/image33.jp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mi-paradigm.eu/petoolbox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1C7F-6A05-44EA-BA2A-3223FF710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/>
              <a:t>Q&amp;A session #1</a:t>
            </a:r>
            <a:br>
              <a:rPr lang="en-US" sz="3200" i="1" dirty="0"/>
            </a:br>
            <a:br>
              <a:rPr lang="en-US" sz="3200" i="1" dirty="0"/>
            </a:br>
            <a:r>
              <a:rPr lang="en-US" sz="1600" i="1" dirty="0"/>
              <a:t>Introduction</a:t>
            </a:r>
            <a:endParaRPr lang="en-US" sz="32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057A4-1D83-4A08-8ABB-BACEE21E5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Mathieu Boudes (European Patients’ Forum)</a:t>
            </a:r>
          </a:p>
        </p:txBody>
      </p:sp>
    </p:spTree>
    <p:extLst>
      <p:ext uri="{BB962C8B-B14F-4D97-AF65-F5344CB8AC3E}">
        <p14:creationId xmlns:p14="http://schemas.microsoft.com/office/powerpoint/2010/main" val="320497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11C7F-6A05-44EA-BA2A-3223FF710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/>
              <a:t>Q&amp;A session #1</a:t>
            </a:r>
            <a:br>
              <a:rPr lang="en-US" sz="3200" i="1" dirty="0"/>
            </a:br>
            <a:br>
              <a:rPr lang="en-US" sz="3200" i="1" dirty="0"/>
            </a:br>
            <a:r>
              <a:rPr lang="en-US" sz="1600" i="1" dirty="0"/>
              <a:t>Raising awareness on managing competing interests in a multi-stakeholder environment: Guidance to patients and engaging stakeholders</a:t>
            </a:r>
            <a:endParaRPr lang="en-US" sz="32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057A4-1D83-4A08-8ABB-BACEE21E5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Maria Cavaller (EURORDIS-Rare Diseases Europe)</a:t>
            </a:r>
          </a:p>
        </p:txBody>
      </p:sp>
    </p:spTree>
    <p:extLst>
      <p:ext uri="{BB962C8B-B14F-4D97-AF65-F5344CB8AC3E}">
        <p14:creationId xmlns:p14="http://schemas.microsoft.com/office/powerpoint/2010/main" val="1070303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349" y="147920"/>
            <a:ext cx="11647851" cy="787400"/>
          </a:xfrm>
        </p:spPr>
        <p:txBody>
          <a:bodyPr>
            <a:normAutofit/>
          </a:bodyPr>
          <a:lstStyle/>
          <a:p>
            <a:r>
              <a:rPr lang="es-ES" sz="2667" err="1"/>
              <a:t>Why</a:t>
            </a:r>
            <a:r>
              <a:rPr lang="es-ES" sz="2667" dirty="0"/>
              <a:t> </a:t>
            </a:r>
            <a:r>
              <a:rPr lang="es-ES" sz="2667" err="1"/>
              <a:t>is</a:t>
            </a:r>
            <a:r>
              <a:rPr lang="es-ES" sz="2667" dirty="0"/>
              <a:t> </a:t>
            </a:r>
            <a:r>
              <a:rPr lang="es-ES" sz="2667" err="1"/>
              <a:t>it</a:t>
            </a:r>
            <a:r>
              <a:rPr lang="es-ES" sz="2667" dirty="0"/>
              <a:t> </a:t>
            </a:r>
            <a:r>
              <a:rPr lang="es-ES" sz="2667" err="1"/>
              <a:t>important</a:t>
            </a:r>
            <a:r>
              <a:rPr lang="es-ES" sz="2667"/>
              <a:t> to </a:t>
            </a:r>
            <a:r>
              <a:rPr lang="es-ES" sz="2667" err="1"/>
              <a:t>check</a:t>
            </a:r>
            <a:r>
              <a:rPr lang="es-ES" sz="2667" dirty="0"/>
              <a:t> </a:t>
            </a:r>
            <a:r>
              <a:rPr lang="es-ES" sz="2667" err="1"/>
              <a:t>potential</a:t>
            </a:r>
            <a:r>
              <a:rPr lang="es-ES" sz="2667" dirty="0"/>
              <a:t> </a:t>
            </a:r>
            <a:r>
              <a:rPr lang="es-ES" sz="2667" err="1"/>
              <a:t>competing</a:t>
            </a:r>
            <a:r>
              <a:rPr lang="es-ES" sz="2667" dirty="0"/>
              <a:t> </a:t>
            </a:r>
            <a:r>
              <a:rPr lang="es-ES" sz="2667"/>
              <a:t>interests?</a:t>
            </a:r>
            <a:endParaRPr lang="en-GB" sz="2667"/>
          </a:p>
        </p:txBody>
      </p:sp>
      <p:sp>
        <p:nvSpPr>
          <p:cNvPr id="13" name="Rectangle 12"/>
          <p:cNvSpPr/>
          <p:nvPr/>
        </p:nvSpPr>
        <p:spPr>
          <a:xfrm>
            <a:off x="431855" y="1183670"/>
            <a:ext cx="10849205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interactions with any stakeholder involved in medicines R&amp;D might affect the ability to engage in a given activity</a:t>
            </a:r>
          </a:p>
          <a:p>
            <a:pPr marL="380990" indent="-380990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identification of potential competing interests is key for their effective management</a:t>
            </a:r>
          </a:p>
          <a:p>
            <a:pPr defTabSz="1219170">
              <a:spcAft>
                <a:spcPts val="1600"/>
              </a:spcAft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313" y="3289301"/>
            <a:ext cx="6524772" cy="28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4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" r="-1033" b="32423"/>
          <a:stretch/>
        </p:blipFill>
        <p:spPr>
          <a:xfrm>
            <a:off x="352495" y="516856"/>
            <a:ext cx="6117316" cy="5849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0847" y="1708711"/>
            <a:ext cx="4882551" cy="4899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1431985"/>
            <a:ext cx="4878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Raising awareness among patients and the engaging stakeholder </a:t>
            </a:r>
            <a:r>
              <a:rPr lang="en-US" dirty="0" err="1"/>
              <a:t>organisations</a:t>
            </a:r>
            <a:r>
              <a:rPr lang="en-US" dirty="0"/>
              <a:t> of the consequences that the act of engagement might have on patients during multi-stakeholder interactions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Highlighting how each stakeholder could better prospectively manage competing interests, and</a:t>
            </a:r>
            <a:br>
              <a:rPr lang="en-US" dirty="0"/>
            </a:b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Avoiding/</a:t>
            </a:r>
            <a:r>
              <a:rPr lang="en-US" dirty="0" err="1"/>
              <a:t>minimising</a:t>
            </a:r>
            <a:r>
              <a:rPr lang="en-US" dirty="0"/>
              <a:t> conflict of interest by suggesting risk mitigation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0847" y="293443"/>
            <a:ext cx="36128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US" sz="3733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3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" r="-1033" b="32423"/>
          <a:stretch/>
        </p:blipFill>
        <p:spPr>
          <a:xfrm>
            <a:off x="352495" y="516856"/>
            <a:ext cx="6117316" cy="5849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6626" y="1431985"/>
            <a:ext cx="4882551" cy="4899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66626" y="1431985"/>
            <a:ext cx="4641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Raising awareness on managing competing interests in a multi-stakeholder environment: Guidance to patients and engaging stakeholders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 guidance on managing competing interests and conflicts of interests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of patient engagement activities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Educational scenarios on competing interests and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2942031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122C8-DD01-4907-AE8B-1028AA677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42776" r="39762" b="9100"/>
          <a:stretch/>
        </p:blipFill>
        <p:spPr>
          <a:xfrm>
            <a:off x="3623884" y="21538"/>
            <a:ext cx="8352928" cy="6836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361" y="356659"/>
            <a:ext cx="3288524" cy="296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s-E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s-E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competing</a:t>
            </a:r>
            <a:r>
              <a:rPr lang="es-E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interests</a:t>
            </a:r>
            <a:r>
              <a:rPr lang="es-E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vs </a:t>
            </a:r>
            <a:r>
              <a:rPr lang="es-E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conflicts</a:t>
            </a:r>
            <a:r>
              <a:rPr lang="es-ES" sz="3733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3733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endParaRPr lang="en-GB" sz="3733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8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09315" cy="6701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08A6D-00B7-408E-B3A7-64E4D2F549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0" t="66692" r="44353" b="22969"/>
          <a:stretch/>
        </p:blipFill>
        <p:spPr>
          <a:xfrm>
            <a:off x="3842475" y="0"/>
            <a:ext cx="8338024" cy="12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89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55" r="94"/>
          <a:stretch/>
        </p:blipFill>
        <p:spPr>
          <a:xfrm>
            <a:off x="0" y="-155956"/>
            <a:ext cx="12180498" cy="6758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08A6D-00B7-408E-B3A7-64E4D2F549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0" t="66692" r="44353" b="22969"/>
          <a:stretch/>
        </p:blipFill>
        <p:spPr>
          <a:xfrm>
            <a:off x="3853976" y="-155956"/>
            <a:ext cx="8338024" cy="120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2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75AE25-417F-49F8-AEDC-A64A98F1D4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12199" r="39762" b="5202"/>
          <a:stretch/>
        </p:blipFill>
        <p:spPr>
          <a:xfrm>
            <a:off x="431371" y="1"/>
            <a:ext cx="4896544" cy="6878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F66E47-E8AD-48C1-9DC0-E0E5813496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3" t="13602" r="39762" b="3800"/>
          <a:stretch/>
        </p:blipFill>
        <p:spPr>
          <a:xfrm>
            <a:off x="6288021" y="1"/>
            <a:ext cx="4896544" cy="6878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" y="1"/>
            <a:ext cx="6284012" cy="85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CBE5-2CA3-48B1-8781-29FE4BB6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Declaration of interests</a:t>
            </a:r>
          </a:p>
        </p:txBody>
      </p:sp>
      <p:pic>
        <p:nvPicPr>
          <p:cNvPr id="3" name="Picture 3" descr="A picture containing clock, device&#10;&#10;Description generated with very high confidence">
            <a:extLst>
              <a:ext uri="{FF2B5EF4-FFF2-40B4-BE49-F238E27FC236}">
                <a16:creationId xmlns:a16="http://schemas.microsoft.com/office/drawing/2014/main" id="{74731326-7F77-422C-82D2-546FB39CC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6" t="15839" r="16511" b="13975"/>
          <a:stretch/>
        </p:blipFill>
        <p:spPr>
          <a:xfrm>
            <a:off x="8716371" y="1126511"/>
            <a:ext cx="3357603" cy="3362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18BA20-95DB-4453-BA8C-3DE3BE34F0DE}"/>
              </a:ext>
            </a:extLst>
          </p:cNvPr>
          <p:cNvSpPr txBox="1"/>
          <p:nvPr/>
        </p:nvSpPr>
        <p:spPr>
          <a:xfrm>
            <a:off x="2356515" y="1122529"/>
            <a:ext cx="6148315" cy="4924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en-US" sz="24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For example, you will be asked to provide information such as: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  <a:ea typeface="+mn-lt"/>
              <a:cs typeface="Calibri"/>
            </a:endParaRPr>
          </a:p>
          <a:p>
            <a:pPr marL="380990" indent="-380990" defTabSz="121917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lt"/>
                <a:cs typeface="Calibri"/>
              </a:rPr>
              <a:t>Your affiliations/employment as far as 3 years back from the time of filling the form</a:t>
            </a:r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80990" indent="-380990" defTabSz="121917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All current and/or past financial interests</a:t>
            </a:r>
            <a:b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</a:br>
            <a:endParaRPr lang="en-US" sz="2400" dirty="0">
              <a:solidFill>
                <a:prstClr val="black"/>
              </a:solidFill>
              <a:latin typeface="Calibri"/>
              <a:ea typeface="+mn-lt"/>
              <a:cs typeface="+mn-lt"/>
            </a:endParaRPr>
          </a:p>
          <a:p>
            <a:pPr marL="380990" indent="-380990" defTabSz="121917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lt"/>
                <a:cs typeface="+mn-lt"/>
              </a:rPr>
              <a:t>Involvement as an advisor to or a member of an advisory board and/or steering committee for a pharmaceutical company, CRO or another </a:t>
            </a:r>
            <a:r>
              <a:rPr lang="en-US" sz="2400" dirty="0" err="1">
                <a:solidFill>
                  <a:prstClr val="black"/>
                </a:solidFill>
                <a:latin typeface="Calibri"/>
                <a:ea typeface="+mn-lt"/>
                <a:cs typeface="+mn-lt"/>
              </a:rPr>
              <a:t>organisation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+mn-lt"/>
                <a:cs typeface="+mn-lt"/>
              </a:rPr>
              <a:t> (including non-profit </a:t>
            </a:r>
            <a:r>
              <a:rPr lang="en-US" sz="2400" dirty="0" err="1">
                <a:solidFill>
                  <a:prstClr val="black"/>
                </a:solidFill>
                <a:latin typeface="Calibri"/>
                <a:ea typeface="+mn-lt"/>
                <a:cs typeface="+mn-lt"/>
              </a:rPr>
              <a:t>organisations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+mn-lt"/>
                <a:cs typeface="+mn-lt"/>
              </a:rPr>
              <a:t>)</a:t>
            </a:r>
            <a:endParaRPr lang="en-US"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A picture containing drawing, clock&#10;&#10;Description generated with very high confidence">
            <a:extLst>
              <a:ext uri="{FF2B5EF4-FFF2-40B4-BE49-F238E27FC236}">
                <a16:creationId xmlns:a16="http://schemas.microsoft.com/office/drawing/2014/main" id="{4EEC2271-0FBF-41A0-895A-F1A2C4C54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3" y="1737715"/>
            <a:ext cx="1409264" cy="13232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020AB4-E20A-4CC1-868D-D78BFACF8F2D}"/>
              </a:ext>
            </a:extLst>
          </p:cNvPr>
          <p:cNvSpPr txBox="1"/>
          <p:nvPr/>
        </p:nvSpPr>
        <p:spPr>
          <a:xfrm>
            <a:off x="1025857" y="1122529"/>
            <a:ext cx="473123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/>
            <a:r>
              <a:rPr lang="en-US" sz="3200" b="1" dirty="0">
                <a:solidFill>
                  <a:prstClr val="black"/>
                </a:solidFill>
                <a:latin typeface="PT San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3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477"/>
          <a:stretch/>
        </p:blipFill>
        <p:spPr>
          <a:xfrm>
            <a:off x="5387379" y="-1538"/>
            <a:ext cx="6799037" cy="691794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1" y="0"/>
            <a:ext cx="4946103" cy="12648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s-ES" sz="3200">
                <a:solidFill>
                  <a:prstClr val="black"/>
                </a:solidFill>
                <a:latin typeface="PT Sans"/>
              </a:rPr>
              <a:t>Log of </a:t>
            </a:r>
            <a:r>
              <a:rPr lang="es-ES" sz="3200" err="1">
                <a:solidFill>
                  <a:prstClr val="black"/>
                </a:solidFill>
                <a:latin typeface="PT Sans"/>
              </a:rPr>
              <a:t>activities</a:t>
            </a:r>
            <a:r>
              <a:rPr lang="es-ES" sz="3200">
                <a:solidFill>
                  <a:prstClr val="black"/>
                </a:solidFill>
                <a:latin typeface="PT Sans"/>
              </a:rPr>
              <a:t> </a:t>
            </a:r>
            <a:r>
              <a:rPr lang="es-ES" sz="3200" err="1">
                <a:solidFill>
                  <a:prstClr val="black"/>
                </a:solidFill>
                <a:latin typeface="PT Sans"/>
              </a:rPr>
              <a:t>template</a:t>
            </a:r>
            <a:endParaRPr lang="en-GB" sz="3200">
              <a:solidFill>
                <a:prstClr val="black"/>
              </a:solidFill>
              <a:latin typeface="PT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08787"/>
            <a:ext cx="4522608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tool has been developed for patients and their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organisations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0990" indent="-380990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be able to accurately track and declare your interests as required before getting involved in activities along the medicines’ life-cycle</a:t>
            </a:r>
          </a:p>
          <a:p>
            <a:pPr marL="380990" indent="-380990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use this tool as a guidance to set up your own log of activities, or that of your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organisation</a:t>
            </a:r>
            <a:endParaRPr lang="en-GB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4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F7DC-A1C3-4483-9442-D7E8BBEB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Brought to you by</a:t>
            </a:r>
          </a:p>
        </p:txBody>
      </p:sp>
      <p:pic>
        <p:nvPicPr>
          <p:cNvPr id="1026" name="Picture 2" descr="EURORDIS - La voix des patients atteints de maladies rares en Europe">
            <a:extLst>
              <a:ext uri="{FF2B5EF4-FFF2-40B4-BE49-F238E27FC236}">
                <a16:creationId xmlns:a16="http://schemas.microsoft.com/office/drawing/2014/main" id="{E2E5AF5D-916D-4B3B-B882-03EF0E39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20" y="2266686"/>
            <a:ext cx="2805553" cy="127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roTEST | Working Together for Optimal Testing and Earlier Care">
            <a:extLst>
              <a:ext uri="{FF2B5EF4-FFF2-40B4-BE49-F238E27FC236}">
                <a16:creationId xmlns:a16="http://schemas.microsoft.com/office/drawing/2014/main" id="{1C04DB66-3196-4956-9BF6-2CEB96953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19" y="2618265"/>
            <a:ext cx="3282692" cy="10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AE9DDBBD-D648-4C2E-8C8F-3D0A24946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23" y="3636635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352F81C-FF75-4426-9A49-EEB457E1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19" y="3975561"/>
            <a:ext cx="2931212" cy="110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62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Take</a:t>
            </a:r>
            <a:r>
              <a:rPr lang="es-ES" dirty="0"/>
              <a:t> home </a:t>
            </a:r>
            <a:r>
              <a:rPr lang="es-ES" dirty="0" err="1"/>
              <a:t>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accurate and transparent records of your interactions with different stakeholders, by using the </a:t>
            </a:r>
            <a:r>
              <a:rPr lang="en-US" b="1" dirty="0"/>
              <a:t>log of </a:t>
            </a:r>
            <a:r>
              <a:rPr lang="en-US" b="1" dirty="0" err="1"/>
              <a:t>activites</a:t>
            </a:r>
            <a:r>
              <a:rPr lang="en-US" dirty="0"/>
              <a:t>, for example, and disclose the interactions before any engagement. If you engage with a given stakeholder, prepare your own </a:t>
            </a:r>
            <a:r>
              <a:rPr lang="en-US" dirty="0" err="1"/>
              <a:t>Dol</a:t>
            </a:r>
            <a:r>
              <a:rPr lang="en-US" dirty="0"/>
              <a:t> form and update it periodically. </a:t>
            </a:r>
          </a:p>
          <a:p>
            <a:r>
              <a:rPr lang="en-US" dirty="0"/>
              <a:t>Make sure that engagement and advocacy activities at your </a:t>
            </a:r>
            <a:r>
              <a:rPr lang="en-US" dirty="0" err="1"/>
              <a:t>organisation</a:t>
            </a:r>
            <a:r>
              <a:rPr lang="en-US" dirty="0"/>
              <a:t> are done by different individuals </a:t>
            </a:r>
            <a:r>
              <a:rPr lang="en-US" b="1" dirty="0"/>
              <a:t>(diversification)</a:t>
            </a:r>
            <a:r>
              <a:rPr lang="en-US" dirty="0"/>
              <a:t> to ensure that there will be always </a:t>
            </a:r>
            <a:r>
              <a:rPr lang="en-US" b="1" dirty="0"/>
              <a:t>someone free from conflict </a:t>
            </a:r>
            <a:r>
              <a:rPr lang="en-US" dirty="0"/>
              <a:t>to engage with other stakeholders.</a:t>
            </a:r>
          </a:p>
          <a:p>
            <a:r>
              <a:rPr lang="en-US" dirty="0"/>
              <a:t>Be aware and make use of any accepted mitigation measures in situations that might lead to Col (</a:t>
            </a:r>
            <a:r>
              <a:rPr lang="en-US" b="1" dirty="0"/>
              <a:t>Educational scenarios &amp; Main Guidance</a:t>
            </a:r>
            <a:r>
              <a:rPr lang="en-US" dirty="0"/>
              <a:t>)</a:t>
            </a:r>
          </a:p>
          <a:p>
            <a:r>
              <a:rPr lang="en-US" dirty="0"/>
              <a:t>Ask about the potential consequences of the particular engagement activity to the engaging stakeholder. </a:t>
            </a:r>
          </a:p>
        </p:txBody>
      </p:sp>
    </p:spTree>
    <p:extLst>
      <p:ext uri="{BB962C8B-B14F-4D97-AF65-F5344CB8AC3E}">
        <p14:creationId xmlns:p14="http://schemas.microsoft.com/office/powerpoint/2010/main" val="1068950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Now</a:t>
            </a:r>
            <a:r>
              <a:rPr lang="es-ES" dirty="0"/>
              <a:t>…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turn</a:t>
            </a:r>
            <a:r>
              <a:rPr lang="es-ES" dirty="0"/>
              <a:t>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sz="4000" b="1" dirty="0"/>
          </a:p>
          <a:p>
            <a:pPr marL="0" indent="0" algn="ctr">
              <a:buNone/>
            </a:pPr>
            <a:endParaRPr lang="es-ES" sz="4000" b="1" dirty="0"/>
          </a:p>
          <a:p>
            <a:pPr marL="0" indent="0" algn="ctr">
              <a:buNone/>
            </a:pPr>
            <a:r>
              <a:rPr lang="es-ES" sz="6000" b="1" dirty="0"/>
              <a:t>Q&amp;A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5934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8FA7D0-491E-48F9-9FC4-F375E405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973" y="4389204"/>
            <a:ext cx="7875409" cy="1806879"/>
          </a:xfrm>
        </p:spPr>
        <p:txBody>
          <a:bodyPr/>
          <a:lstStyle/>
          <a:p>
            <a:pPr algn="r"/>
            <a:r>
              <a:rPr lang="en-US" dirty="0"/>
              <a:t>PARADIGM Patient Engagement Tools 25</a:t>
            </a:r>
            <a:r>
              <a:rPr lang="en-US" baseline="30000" dirty="0"/>
              <a:t>th</a:t>
            </a:r>
            <a:r>
              <a:rPr lang="en-US" dirty="0"/>
              <a:t> June Session #1</a:t>
            </a:r>
            <a:br>
              <a:rPr lang="en-US" dirty="0"/>
            </a:br>
            <a:r>
              <a:rPr lang="en-US" sz="2000" dirty="0">
                <a:hlinkClick r:id="rId3"/>
              </a:rPr>
              <a:t>https://patientengagementopenforum.org/</a:t>
            </a:r>
            <a:r>
              <a:rPr lang="en-US" sz="2000" dirty="0"/>
              <a:t> </a:t>
            </a:r>
            <a:br>
              <a:rPr lang="en-US" dirty="0"/>
            </a:br>
            <a:r>
              <a:rPr lang="en-US" sz="2000" dirty="0">
                <a:hlinkClick r:id="rId4"/>
              </a:rPr>
              <a:t>https://www.youtube.com/watch?v=JFzsR6i0m3s&amp;feature=youtu.be</a:t>
            </a: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7448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275211" y="305505"/>
            <a:ext cx="10515600" cy="64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9080AC-723F-4166-87D4-093ECC678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36" t="20762" r="51912" b="21651"/>
          <a:stretch/>
        </p:blipFill>
        <p:spPr>
          <a:xfrm>
            <a:off x="0" y="1365174"/>
            <a:ext cx="3309101" cy="3821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273264-7564-40A9-8F9E-C9756A150E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72" t="25396" r="51876" b="17016"/>
          <a:stretch/>
        </p:blipFill>
        <p:spPr>
          <a:xfrm>
            <a:off x="3309102" y="1365174"/>
            <a:ext cx="3309101" cy="3821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CAFF4B-6734-4F03-86DF-A70F06B755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65" t="26286" r="29929" b="16127"/>
          <a:stretch/>
        </p:blipFill>
        <p:spPr>
          <a:xfrm>
            <a:off x="9902762" y="1365174"/>
            <a:ext cx="2289239" cy="3821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9402E-70BD-4EC5-BC1E-38EB43F4D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28" t="20762" r="21143" b="21651"/>
          <a:stretch/>
        </p:blipFill>
        <p:spPr>
          <a:xfrm>
            <a:off x="6618203" y="1365174"/>
            <a:ext cx="3341799" cy="382114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661358" y="625505"/>
            <a:ext cx="2446421" cy="42110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5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Upcoming</a:t>
            </a:r>
            <a:r>
              <a:rPr lang="es-ES" dirty="0"/>
              <a:t> Q&amp;A </a:t>
            </a:r>
            <a:r>
              <a:rPr lang="es-ES" dirty="0" err="1"/>
              <a:t>sessions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04800" y="1327639"/>
            <a:ext cx="11582400" cy="51398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9th November (3 - 4 pm CET)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2"/>
              </a:rPr>
              <a:t>Recommendations on required capabilities for patient engagement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3"/>
              </a:rPr>
              <a:t>Patient engagement in medicines development: Recommendations on how to find the right match for the right patient engagement activity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defTabSz="914400">
              <a:buClrTx/>
            </a:pPr>
            <a:r>
              <a:rPr lang="en-US" altLang="en-US" sz="2400" b="1" dirty="0">
                <a:solidFill>
                  <a:srgbClr val="222222"/>
                </a:solidFill>
                <a:cs typeface="Arial" panose="020B0604020202020204" pitchFamily="34" charset="0"/>
              </a:rPr>
              <a:t>1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6th November (3 -4 pm CET)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4"/>
              </a:rPr>
              <a:t>Patient Engagement Monitoring and Evaluation Framework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defTabSz="914400">
              <a:buClrTx/>
            </a:pPr>
            <a:r>
              <a:rPr lang="en-US" altLang="en-US" sz="2400" b="1" dirty="0">
                <a:solidFill>
                  <a:srgbClr val="222222"/>
                </a:solidFill>
                <a:cs typeface="Arial" panose="020B0604020202020204" pitchFamily="34" charset="0"/>
              </a:rPr>
              <a:t>2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0th November (3 -4 pm CET)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5"/>
              </a:rPr>
              <a:t>Working with Community Advisory Boards: Guidance and tools for patient communities and pharmaceutical companies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 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6"/>
              </a:rPr>
              <a:t>Guidance for reporting and dissemination of patient engagement activities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Save the</a:t>
            </a:r>
            <a:r>
              <a:rPr kumimoji="0" lang="en-US" altLang="en-US" sz="22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date and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register here: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https://www.surveymonkey.com/r/KD7KZTW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4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  <a:p>
            <a:endParaRPr lang="es-ES" dirty="0"/>
          </a:p>
          <a:p>
            <a:r>
              <a:rPr lang="es-ES" sz="2600" dirty="0"/>
              <a:t>maria.cavaller@eurordis.org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9634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0B2614-C462-47F2-AA89-9601F7000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to make patient engagement in medicines development easier for all</a:t>
            </a:r>
          </a:p>
        </p:txBody>
      </p:sp>
    </p:spTree>
    <p:extLst>
      <p:ext uri="{BB962C8B-B14F-4D97-AF65-F5344CB8AC3E}">
        <p14:creationId xmlns:p14="http://schemas.microsoft.com/office/powerpoint/2010/main" val="38755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2967" y="1272729"/>
            <a:ext cx="12192000" cy="55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04800" y="170591"/>
            <a:ext cx="115824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buSzPts val="2430"/>
            </a:pPr>
            <a:r>
              <a:rPr lang="en-US" sz="324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Multi-stakeholder collaboration</a:t>
            </a:r>
            <a:br>
              <a:rPr lang="en-US" sz="324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133" b="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	funded by the Innovative Medicines Initiative</a:t>
            </a:r>
            <a:br>
              <a:rPr lang="en-US" sz="2133" b="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133" b="0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	33 months – ending Nov 2020</a:t>
            </a:r>
            <a:endParaRPr sz="3240" b="0" i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l="14232" t="23670" r="12141" b="37516"/>
          <a:stretch/>
        </p:blipFill>
        <p:spPr>
          <a:xfrm>
            <a:off x="3915042" y="1729734"/>
            <a:ext cx="1364343" cy="37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l="19692" r="18124"/>
          <a:stretch/>
        </p:blipFill>
        <p:spPr>
          <a:xfrm>
            <a:off x="2305320" y="1574283"/>
            <a:ext cx="1320001" cy="70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50483" y="1639746"/>
            <a:ext cx="1398708" cy="55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57565" y="1541392"/>
            <a:ext cx="715248" cy="729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49819" y="1559991"/>
            <a:ext cx="692295" cy="69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458" y="1601714"/>
            <a:ext cx="1286972" cy="56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67980" y="1524682"/>
            <a:ext cx="819681" cy="740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15771" y="2664280"/>
            <a:ext cx="1226868" cy="315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72527" y="2529222"/>
            <a:ext cx="1408751" cy="56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78547" y="2502271"/>
            <a:ext cx="1440540" cy="63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C:\Users\duczya\Desktop\Paradigm_PPT_Templates_v3-5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4800" y="6313622"/>
            <a:ext cx="1930400" cy="43914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1444344" y="6389960"/>
            <a:ext cx="442800" cy="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40">
              <a:buClr>
                <a:srgbClr val="000000"/>
              </a:buClr>
              <a:buSzPts val="1000"/>
            </a:pPr>
            <a:fld id="{00000000-1234-1234-1234-123412341234}" type="slidenum">
              <a:rPr lang="en-US" sz="1333" kern="0">
                <a:solidFill>
                  <a:srgbClr val="808285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pPr algn="r" defTabSz="1219140">
                <a:buClr>
                  <a:srgbClr val="000000"/>
                </a:buClr>
                <a:buSzPts val="1000"/>
              </a:pPr>
              <a:t>4</a:t>
            </a:fld>
            <a:endParaRPr sz="1333" kern="0" dirty="0">
              <a:solidFill>
                <a:srgbClr val="808285"/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88135" y="3357117"/>
            <a:ext cx="1041263" cy="67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15">
            <a:alphaModFix/>
          </a:blip>
          <a:srcRect l="21240" t="25695" r="26902" b="16130"/>
          <a:stretch/>
        </p:blipFill>
        <p:spPr>
          <a:xfrm>
            <a:off x="4094968" y="3373356"/>
            <a:ext cx="868491" cy="73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82001" y="3351186"/>
            <a:ext cx="1227827" cy="61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555100" y="2633080"/>
            <a:ext cx="1353909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662907" y="3305567"/>
            <a:ext cx="587967" cy="77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084559" y="2560804"/>
            <a:ext cx="1364343" cy="45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179460" y="3233128"/>
            <a:ext cx="1196689" cy="89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16111" y="4252598"/>
            <a:ext cx="1201972" cy="65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311003" y="4312813"/>
            <a:ext cx="1325901" cy="565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943745" y="4402863"/>
            <a:ext cx="1408751" cy="37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872629" y="3336251"/>
            <a:ext cx="685123" cy="68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352232" y="5124808"/>
            <a:ext cx="1253669" cy="61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622497" y="4209586"/>
            <a:ext cx="952643" cy="72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7139592" y="4282755"/>
            <a:ext cx="999297" cy="57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8657885" y="4291823"/>
            <a:ext cx="1114601" cy="57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0330747" y="4213040"/>
            <a:ext cx="871940" cy="69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106329" y="5213986"/>
            <a:ext cx="2398331" cy="45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3914103" y="5326921"/>
            <a:ext cx="1364344" cy="29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5502993" y="5279523"/>
            <a:ext cx="1408751" cy="32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513438" y="2432727"/>
            <a:ext cx="1572780" cy="58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34">
            <a:alphaModFix/>
          </a:blip>
          <a:srcRect t="17769" b="17776"/>
          <a:stretch/>
        </p:blipFill>
        <p:spPr>
          <a:xfrm>
            <a:off x="6973108" y="3467466"/>
            <a:ext cx="1353909" cy="54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35">
            <a:alphaModFix/>
          </a:blip>
          <a:srcRect t="5970" b="5962"/>
          <a:stretch/>
        </p:blipFill>
        <p:spPr>
          <a:xfrm>
            <a:off x="622867" y="5060665"/>
            <a:ext cx="1353900" cy="74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6">
            <a:alphaModFix/>
          </a:blip>
          <a:srcRect l="-17364" t="-125148" r="-17351" b="-125113"/>
          <a:stretch/>
        </p:blipFill>
        <p:spPr>
          <a:xfrm>
            <a:off x="9838603" y="5128835"/>
            <a:ext cx="1688799" cy="692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37">
            <a:alphaModFix/>
          </a:blip>
          <a:srcRect t="17010" b="17004"/>
          <a:stretch/>
        </p:blipFill>
        <p:spPr>
          <a:xfrm>
            <a:off x="6941273" y="2513520"/>
            <a:ext cx="1468335" cy="602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80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8F3B-49F9-45E1-913F-39C6C8D3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 phases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C4296AB-4898-486B-A172-4BC5F0F3C434}"/>
              </a:ext>
            </a:extLst>
          </p:cNvPr>
          <p:cNvGraphicFramePr/>
          <p:nvPr/>
        </p:nvGraphicFramePr>
        <p:xfrm>
          <a:off x="175424" y="719667"/>
          <a:ext cx="11711776" cy="531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E37B8C-F817-4667-8B50-F883972E341B}"/>
              </a:ext>
            </a:extLst>
          </p:cNvPr>
          <p:cNvSpPr/>
          <p:nvPr/>
        </p:nvSpPr>
        <p:spPr>
          <a:xfrm>
            <a:off x="1726469" y="4481247"/>
            <a:ext cx="1381468" cy="3376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/>
              <a:t>Priotisation</a:t>
            </a:r>
            <a:endParaRPr lang="en-US" sz="1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48BDA7-475B-4BCA-BC03-94105B620E11}"/>
              </a:ext>
            </a:extLst>
          </p:cNvPr>
          <p:cNvSpPr/>
          <p:nvPr/>
        </p:nvSpPr>
        <p:spPr>
          <a:xfrm>
            <a:off x="391782" y="3598893"/>
            <a:ext cx="1192887" cy="3376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Survey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D91FF3-A582-4DA4-B817-394FEA7EB62C}"/>
              </a:ext>
            </a:extLst>
          </p:cNvPr>
          <p:cNvSpPr/>
          <p:nvPr/>
        </p:nvSpPr>
        <p:spPr>
          <a:xfrm>
            <a:off x="1726469" y="3598891"/>
            <a:ext cx="1558353" cy="3376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Focus groups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52FD0D-B647-4BC4-AE17-25709AEDE262}"/>
              </a:ext>
            </a:extLst>
          </p:cNvPr>
          <p:cNvSpPr/>
          <p:nvPr/>
        </p:nvSpPr>
        <p:spPr>
          <a:xfrm>
            <a:off x="722166" y="4054997"/>
            <a:ext cx="1558353" cy="33769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Gap analysis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EE23256-377F-4F6B-A0F4-4BCA4F37ADB6}"/>
              </a:ext>
            </a:extLst>
          </p:cNvPr>
          <p:cNvSpPr/>
          <p:nvPr/>
        </p:nvSpPr>
        <p:spPr>
          <a:xfrm rot="16200000">
            <a:off x="10928944" y="3845660"/>
            <a:ext cx="574515" cy="41867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7D51CC-0255-4F92-9BB3-39CA02F7F8CA}"/>
              </a:ext>
            </a:extLst>
          </p:cNvPr>
          <p:cNvSpPr txBox="1"/>
          <p:nvPr/>
        </p:nvSpPr>
        <p:spPr>
          <a:xfrm>
            <a:off x="10841232" y="4276062"/>
            <a:ext cx="995533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dirty="0">
                <a:solidFill>
                  <a:schemeClr val="accent2"/>
                </a:solidFill>
              </a:rPr>
              <a:t>today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3B52F9-9FD9-4B61-9511-D3A17059D5FA}"/>
              </a:ext>
            </a:extLst>
          </p:cNvPr>
          <p:cNvSpPr txBox="1"/>
          <p:nvPr/>
        </p:nvSpPr>
        <p:spPr>
          <a:xfrm>
            <a:off x="10796588" y="2162171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Nov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428D6-2860-421F-B3A0-E8F60AE8300B}"/>
              </a:ext>
            </a:extLst>
          </p:cNvPr>
          <p:cNvSpPr txBox="1"/>
          <p:nvPr/>
        </p:nvSpPr>
        <p:spPr>
          <a:xfrm>
            <a:off x="68272" y="2162171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Apr 2018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96DCDA-866B-4DBE-9C63-87FB585A5AAA}"/>
              </a:ext>
            </a:extLst>
          </p:cNvPr>
          <p:cNvCxnSpPr>
            <a:endCxn id="5" idx="1"/>
          </p:cNvCxnSpPr>
          <p:nvPr/>
        </p:nvCxnSpPr>
        <p:spPr>
          <a:xfrm>
            <a:off x="988225" y="2316059"/>
            <a:ext cx="980836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117697-D70F-4F20-96C5-859338946D14}"/>
              </a:ext>
            </a:extLst>
          </p:cNvPr>
          <p:cNvSpPr txBox="1"/>
          <p:nvPr/>
        </p:nvSpPr>
        <p:spPr>
          <a:xfrm>
            <a:off x="5556429" y="1854394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33 months</a:t>
            </a:r>
          </a:p>
        </p:txBody>
      </p:sp>
    </p:spTree>
    <p:extLst>
      <p:ext uri="{BB962C8B-B14F-4D97-AF65-F5344CB8AC3E}">
        <p14:creationId xmlns:p14="http://schemas.microsoft.com/office/powerpoint/2010/main" val="312483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FDC740-2461-421B-B8BE-92FEB26B2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724580"/>
              </p:ext>
            </p:extLst>
          </p:nvPr>
        </p:nvGraphicFramePr>
        <p:xfrm>
          <a:off x="429562" y="1359756"/>
          <a:ext cx="11332875" cy="4967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7625">
                  <a:extLst>
                    <a:ext uri="{9D8B030D-6E8A-4147-A177-3AD203B41FA5}">
                      <a16:colId xmlns:a16="http://schemas.microsoft.com/office/drawing/2014/main" val="234692544"/>
                    </a:ext>
                  </a:extLst>
                </a:gridCol>
                <a:gridCol w="3777625">
                  <a:extLst>
                    <a:ext uri="{9D8B030D-6E8A-4147-A177-3AD203B41FA5}">
                      <a16:colId xmlns:a16="http://schemas.microsoft.com/office/drawing/2014/main" val="623692924"/>
                    </a:ext>
                  </a:extLst>
                </a:gridCol>
                <a:gridCol w="3777625">
                  <a:extLst>
                    <a:ext uri="{9D8B030D-6E8A-4147-A177-3AD203B41FA5}">
                      <a16:colId xmlns:a16="http://schemas.microsoft.com/office/drawing/2014/main" val="3238662281"/>
                    </a:ext>
                  </a:extLst>
                </a:gridCol>
              </a:tblGrid>
              <a:tr h="805142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/>
                        <a:t>Planning Patient Engagement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/>
                        <a:t>Conducting</a:t>
                      </a:r>
                      <a:r>
                        <a:rPr lang="fr-BE" sz="1600" dirty="0"/>
                        <a:t> Patient Engagement</a:t>
                      </a:r>
                    </a:p>
                  </a:txBody>
                  <a:tcPr marL="121920" marR="121920" marT="60960" marB="6096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/>
                        <a:t>Reporting</a:t>
                      </a:r>
                      <a:r>
                        <a:rPr lang="fr-BE" sz="1600" dirty="0"/>
                        <a:t> and Evaluation</a:t>
                      </a:r>
                    </a:p>
                  </a:txBody>
                  <a:tcPr marL="121920" marR="121920" marT="60960" marB="6096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12521"/>
                  </a:ext>
                </a:extLst>
              </a:tr>
              <a:tr h="8051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Recommendations on the required 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capabilities for patient engagement</a:t>
                      </a:r>
                    </a:p>
                    <a:p>
                      <a:endParaRPr lang="fr-BE" sz="13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300" b="1" dirty="0"/>
                        <a:t>Code of </a:t>
                      </a:r>
                      <a:r>
                        <a:rPr lang="fr-BE" sz="1300" b="1" dirty="0" err="1"/>
                        <a:t>Conduct</a:t>
                      </a:r>
                      <a:r>
                        <a:rPr lang="en-US" sz="1300" dirty="0">
                          <a:solidFill>
                            <a:srgbClr val="41423F"/>
                          </a:solidFill>
                          <a:effectLst/>
                          <a:latin typeface="+mn-lt"/>
                        </a:rPr>
                        <a:t> for all stakeholders involved in patient engagement activities within medicines development</a:t>
                      </a:r>
                      <a:endParaRPr lang="fr-BE" sz="13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dirty="0"/>
                        <a:t>Guidance for </a:t>
                      </a:r>
                      <a:r>
                        <a:rPr lang="fr-BE" sz="1300" b="1" dirty="0" err="1"/>
                        <a:t>Reporting</a:t>
                      </a:r>
                      <a:r>
                        <a:rPr lang="fr-BE" sz="1300" b="1" dirty="0"/>
                        <a:t> and </a:t>
                      </a:r>
                      <a:r>
                        <a:rPr lang="fr-BE" sz="1300" b="1" dirty="0" err="1"/>
                        <a:t>dissemination</a:t>
                      </a:r>
                      <a:r>
                        <a:rPr lang="fr-BE" sz="1300" b="1" dirty="0"/>
                        <a:t> </a:t>
                      </a:r>
                      <a:r>
                        <a:rPr lang="fr-BE" sz="1300" dirty="0"/>
                        <a:t>of patient engagement </a:t>
                      </a:r>
                      <a:r>
                        <a:rPr lang="fr-BE" sz="1300" dirty="0" err="1"/>
                        <a:t>activities</a:t>
                      </a:r>
                      <a:endParaRPr lang="fr-BE" sz="1300" dirty="0"/>
                    </a:p>
                  </a:txBody>
                  <a:tcPr marL="121920" marR="121920" marT="60960" marB="609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151882"/>
                  </a:ext>
                </a:extLst>
              </a:tr>
              <a:tr h="632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Raising awareness on managing 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competing interests </a:t>
                      </a:r>
                      <a:r>
                        <a:rPr lang="en-US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multi-stakeholder environment: Guidance to patients and engaging stakeholders</a:t>
                      </a:r>
                    </a:p>
                    <a:p>
                      <a:endParaRPr lang="fr-BE" sz="13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41423F"/>
                          </a:solidFill>
                          <a:effectLst/>
                          <a:latin typeface="+mn-lt"/>
                        </a:rPr>
                        <a:t>Working with </a:t>
                      </a:r>
                      <a:r>
                        <a:rPr lang="en-US" sz="1300" b="1" dirty="0">
                          <a:solidFill>
                            <a:srgbClr val="41423F"/>
                          </a:solidFill>
                          <a:effectLst/>
                          <a:latin typeface="+mn-lt"/>
                        </a:rPr>
                        <a:t>Community Advisory Boards: </a:t>
                      </a:r>
                      <a:r>
                        <a:rPr lang="en-US" sz="1300" dirty="0">
                          <a:solidFill>
                            <a:srgbClr val="41423F"/>
                          </a:solidFill>
                          <a:effectLst/>
                          <a:latin typeface="+mn-lt"/>
                        </a:rPr>
                        <a:t>Guidance and tools for patient communities and pharmaceutical companies</a:t>
                      </a:r>
                      <a:endParaRPr lang="fr-BE" sz="1300" b="1" dirty="0"/>
                    </a:p>
                  </a:txBody>
                  <a:tcPr marL="121920" marR="121920" marT="60960" marB="609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300" dirty="0"/>
                        <a:t>Patient engagement</a:t>
                      </a:r>
                      <a:r>
                        <a:rPr lang="fr-BE" sz="1300" b="1" dirty="0"/>
                        <a:t> monitoring and </a:t>
                      </a:r>
                      <a:r>
                        <a:rPr lang="fr-BE" sz="1300" b="1" dirty="0" err="1"/>
                        <a:t>evaluation</a:t>
                      </a:r>
                      <a:r>
                        <a:rPr lang="fr-BE" sz="1300" dirty="0"/>
                        <a:t> </a:t>
                      </a:r>
                      <a:r>
                        <a:rPr lang="fr-BE" sz="1300" dirty="0" err="1"/>
                        <a:t>framework</a:t>
                      </a:r>
                      <a:endParaRPr lang="fr-BE" sz="1300" dirty="0"/>
                    </a:p>
                  </a:txBody>
                  <a:tcPr marL="121920" marR="121920" marT="60960" marB="609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2291"/>
                  </a:ext>
                </a:extLst>
              </a:tr>
              <a:tr h="754758">
                <a:tc>
                  <a:txBody>
                    <a:bodyPr/>
                    <a:lstStyle/>
                    <a:p>
                      <a:r>
                        <a:rPr lang="fr-BE" sz="1300" b="0" dirty="0" err="1"/>
                        <a:t>Enhancement</a:t>
                      </a:r>
                      <a:r>
                        <a:rPr lang="fr-BE" sz="1300" b="0" dirty="0"/>
                        <a:t> of EUPATI </a:t>
                      </a:r>
                      <a:r>
                        <a:rPr lang="fr-BE" sz="1300" b="0" dirty="0" err="1"/>
                        <a:t>industry</a:t>
                      </a:r>
                      <a:r>
                        <a:rPr lang="fr-BE" sz="1300" b="0" dirty="0"/>
                        <a:t> guidance</a:t>
                      </a:r>
                      <a:br>
                        <a:rPr lang="fr-BE" sz="1300" dirty="0"/>
                      </a:br>
                      <a:r>
                        <a:rPr lang="fr-BE" sz="1300" b="1" i="1" dirty="0"/>
                        <a:t>Events and </a:t>
                      </a:r>
                      <a:r>
                        <a:rPr lang="fr-BE" sz="1300" b="1" i="1" dirty="0" err="1"/>
                        <a:t>hospitality</a:t>
                      </a:r>
                      <a:br>
                        <a:rPr lang="fr-BE" sz="1300" b="1" i="1" dirty="0"/>
                      </a:br>
                      <a:r>
                        <a:rPr lang="fr-BE" sz="1300" b="1" i="1" dirty="0" err="1"/>
                        <a:t>Suggested</a:t>
                      </a:r>
                      <a:r>
                        <a:rPr lang="fr-BE" sz="1300" b="1" i="1" dirty="0"/>
                        <a:t> </a:t>
                      </a:r>
                      <a:r>
                        <a:rPr lang="fr-BE" sz="1300" b="1" i="1" dirty="0" err="1"/>
                        <a:t>working</a:t>
                      </a:r>
                      <a:r>
                        <a:rPr lang="fr-BE" sz="1300" b="1" i="1" dirty="0"/>
                        <a:t> practices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BE" sz="1300" b="0" dirty="0"/>
                        <a:t>Patient engagement in </a:t>
                      </a:r>
                      <a:r>
                        <a:rPr lang="fr-BE" sz="1300" b="0" dirty="0" err="1"/>
                        <a:t>Early</a:t>
                      </a:r>
                      <a:r>
                        <a:rPr lang="fr-BE" sz="1300" b="0" dirty="0"/>
                        <a:t> dialogue: </a:t>
                      </a:r>
                      <a:r>
                        <a:rPr lang="fr-BE" sz="1300" b="1" dirty="0"/>
                        <a:t>Tools and </a:t>
                      </a:r>
                      <a:r>
                        <a:rPr lang="fr-BE" sz="1300" b="1" dirty="0" err="1"/>
                        <a:t>resources</a:t>
                      </a:r>
                      <a:r>
                        <a:rPr lang="fr-BE" sz="1300" b="1" dirty="0"/>
                        <a:t> for HTA bodies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BE" sz="1600" dirty="0"/>
                    </a:p>
                  </a:txBody>
                  <a:tcPr marL="121920" marR="121920"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40023"/>
                  </a:ext>
                </a:extLst>
              </a:tr>
              <a:tr h="575101">
                <a:tc>
                  <a:txBody>
                    <a:bodyPr/>
                    <a:lstStyle/>
                    <a:p>
                      <a:r>
                        <a:rPr lang="fr-BE" sz="1300" dirty="0"/>
                        <a:t>Patient Engagement </a:t>
                      </a:r>
                      <a:r>
                        <a:rPr lang="fr-BE" sz="1300" b="1" dirty="0" err="1"/>
                        <a:t>agreements</a:t>
                      </a:r>
                      <a:r>
                        <a:rPr lang="fr-BE" sz="1300" b="1" dirty="0"/>
                        <a:t> </a:t>
                      </a:r>
                      <a:r>
                        <a:rPr lang="fr-BE" sz="1300" b="1" dirty="0" err="1"/>
                        <a:t>explained</a:t>
                      </a:r>
                      <a:endParaRPr lang="fr-BE" sz="1300" b="1" dirty="0"/>
                    </a:p>
                  </a:txBody>
                  <a:tcPr marL="121920" marR="121920" marT="60960" marB="60960"/>
                </a:tc>
                <a:tc rowSpan="2">
                  <a:txBody>
                    <a:bodyPr/>
                    <a:lstStyle/>
                    <a:p>
                      <a:endParaRPr lang="fr-BE" sz="1600" dirty="0"/>
                    </a:p>
                  </a:txBody>
                  <a:tcPr marL="121920" marR="121920" marT="60960" marB="6096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08625"/>
                  </a:ext>
                </a:extLst>
              </a:tr>
              <a:tr h="596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Recommendations on 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find the right match for the right patient engagement activity</a:t>
                      </a:r>
                    </a:p>
                    <a:p>
                      <a:endParaRPr lang="fr-BE" sz="1300" dirty="0"/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307930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A726C89-3C16-4F13-8113-1C13202D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64" y="304269"/>
            <a:ext cx="11582400" cy="787400"/>
          </a:xfrm>
        </p:spPr>
        <p:txBody>
          <a:bodyPr/>
          <a:lstStyle/>
          <a:p>
            <a:r>
              <a:rPr lang="en-US" dirty="0"/>
              <a:t>PARADIGM Patient Engagement Toolbox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B5200-0524-4033-9BF8-9DEC83F1E858}"/>
              </a:ext>
            </a:extLst>
          </p:cNvPr>
          <p:cNvSpPr txBox="1"/>
          <p:nvPr/>
        </p:nvSpPr>
        <p:spPr>
          <a:xfrm>
            <a:off x="7796212" y="5581526"/>
            <a:ext cx="3695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https://imi-paradigm.eu/petoolbox/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49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0D81E536-A885-4662-8A9F-2ADD0A0D2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3635" y="1272209"/>
            <a:ext cx="6493564" cy="558579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buNone/>
            </a:pPr>
            <a:r>
              <a:rPr lang="en-US" sz="1600" b="0" i="0" dirty="0">
                <a:solidFill>
                  <a:srgbClr val="393A37"/>
                </a:solidFill>
                <a:effectLst/>
                <a:latin typeface="PT Sans"/>
              </a:rPr>
              <a:t>The PE Monitoring and Evaluation Framework, with metrics, was created to help stakeholders involved in the medicines development lifecycle to self-evaluate the progress and impact</a:t>
            </a:r>
          </a:p>
          <a:p>
            <a:pPr marL="0" indent="0" algn="l" fontAlgn="base">
              <a:buNone/>
            </a:pPr>
            <a:r>
              <a:rPr lang="en-US" sz="1600" b="1" i="0" dirty="0">
                <a:solidFill>
                  <a:srgbClr val="393A37"/>
                </a:solidFill>
                <a:effectLst/>
                <a:latin typeface="PT Sans"/>
              </a:rPr>
              <a:t>Content</a:t>
            </a:r>
            <a:br>
              <a:rPr lang="en-US" sz="1600" b="0" i="0" dirty="0">
                <a:solidFill>
                  <a:srgbClr val="393A37"/>
                </a:solidFill>
                <a:effectLst/>
                <a:latin typeface="PT Sans"/>
              </a:rPr>
            </a:br>
            <a:r>
              <a:rPr lang="en-US" sz="1600" b="0" i="0" dirty="0">
                <a:solidFill>
                  <a:srgbClr val="393A37"/>
                </a:solidFill>
                <a:effectLst/>
                <a:latin typeface="PT Sans"/>
              </a:rPr>
              <a:t>The tool provides a map for monitoring and evaluation of patient engagement across multiple decision-points in medicines R&amp;D, including 87 metrics organized across four key evaluation components:</a:t>
            </a:r>
            <a:br>
              <a:rPr lang="en-US" sz="1600" b="0" i="0" dirty="0">
                <a:solidFill>
                  <a:srgbClr val="393A37"/>
                </a:solidFill>
                <a:effectLst/>
                <a:latin typeface="PT Sans"/>
              </a:rPr>
            </a:br>
            <a:r>
              <a:rPr lang="en-US" sz="1600" b="1" i="0" dirty="0">
                <a:solidFill>
                  <a:srgbClr val="393A37"/>
                </a:solidFill>
                <a:effectLst/>
                <a:latin typeface="PT Sans"/>
              </a:rPr>
              <a:t>1. Input metrics</a:t>
            </a:r>
            <a:r>
              <a:rPr lang="en-US" sz="1600" b="0" i="0" dirty="0">
                <a:solidFill>
                  <a:srgbClr val="393A37"/>
                </a:solidFill>
                <a:effectLst/>
                <a:latin typeface="PT Sans"/>
              </a:rPr>
              <a:t> (n=13) </a:t>
            </a:r>
          </a:p>
          <a:p>
            <a:pPr marL="0" indent="0" algn="l" fontAlgn="base">
              <a:buNone/>
            </a:pPr>
            <a:r>
              <a:rPr lang="en-US" sz="1600" b="1" i="0" dirty="0">
                <a:solidFill>
                  <a:srgbClr val="393A37"/>
                </a:solidFill>
                <a:effectLst/>
                <a:latin typeface="PT Sans"/>
              </a:rPr>
              <a:t>2. Activities/process metrics</a:t>
            </a:r>
            <a:r>
              <a:rPr lang="en-US" sz="1600" b="0" i="0" dirty="0">
                <a:solidFill>
                  <a:srgbClr val="393A37"/>
                </a:solidFill>
                <a:effectLst/>
                <a:latin typeface="PT Sans"/>
              </a:rPr>
              <a:t> (n=16) </a:t>
            </a:r>
          </a:p>
          <a:p>
            <a:pPr marL="0" indent="0" algn="l" fontAlgn="base">
              <a:buNone/>
            </a:pPr>
            <a:r>
              <a:rPr lang="en-US" sz="1600" b="1" i="0" dirty="0">
                <a:solidFill>
                  <a:srgbClr val="393A37"/>
                </a:solidFill>
                <a:effectLst/>
                <a:latin typeface="PT Sans"/>
              </a:rPr>
              <a:t>3. Learning and change metrics</a:t>
            </a:r>
            <a:r>
              <a:rPr lang="en-US" sz="1600" b="0" i="0" dirty="0">
                <a:solidFill>
                  <a:srgbClr val="393A37"/>
                </a:solidFill>
                <a:effectLst/>
                <a:latin typeface="PT Sans"/>
              </a:rPr>
              <a:t> (n=13</a:t>
            </a:r>
          </a:p>
          <a:p>
            <a:pPr marL="0" indent="0" algn="l" fontAlgn="base">
              <a:buNone/>
            </a:pPr>
            <a:r>
              <a:rPr lang="en-US" sz="1600" b="1" i="0" dirty="0">
                <a:solidFill>
                  <a:srgbClr val="393A37"/>
                </a:solidFill>
                <a:effectLst/>
                <a:latin typeface="PT Sans"/>
              </a:rPr>
              <a:t>4. Impact metrics</a:t>
            </a:r>
            <a:r>
              <a:rPr lang="en-US" sz="1600" b="0" i="0" dirty="0">
                <a:solidFill>
                  <a:srgbClr val="393A37"/>
                </a:solidFill>
                <a:effectLst/>
                <a:latin typeface="PT Sans"/>
              </a:rPr>
              <a:t> (n=45) </a:t>
            </a:r>
          </a:p>
          <a:p>
            <a:pPr marL="0" indent="0" algn="l" fontAlgn="base">
              <a:buNone/>
            </a:pPr>
            <a:r>
              <a:rPr lang="en-US" sz="1600" b="0" i="0" dirty="0">
                <a:solidFill>
                  <a:srgbClr val="393A37"/>
                </a:solidFill>
                <a:effectLst/>
                <a:latin typeface="PT Sans"/>
              </a:rPr>
              <a:t>The context component allows users to understand what contextual factors may facilitate or inhibit success.</a:t>
            </a:r>
          </a:p>
          <a:p>
            <a:pPr marL="0" indent="0" algn="l" fontAlgn="base">
              <a:buNone/>
            </a:pPr>
            <a:r>
              <a:rPr lang="en-US" sz="1600" b="0" i="0" dirty="0">
                <a:solidFill>
                  <a:srgbClr val="393A37"/>
                </a:solidFill>
                <a:effectLst/>
                <a:latin typeface="PT Sans"/>
              </a:rPr>
              <a:t>Each metric is accompanied by a description and possible methods for monitoring and evaluating its progress.</a:t>
            </a:r>
          </a:p>
          <a:p>
            <a:pPr marL="0" indent="0" algn="l" fontAlgn="base">
              <a:buNone/>
            </a:pPr>
            <a:endParaRPr lang="en-US" sz="1400" b="0" i="0" dirty="0">
              <a:solidFill>
                <a:srgbClr val="393A37"/>
              </a:solidFill>
              <a:effectLst/>
              <a:latin typeface="PT San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147CCBA1-4ADC-4A0A-AF5B-BEF071EF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" y="1339201"/>
            <a:ext cx="5323783" cy="51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5D608E1-F65F-47FA-B3EF-14B33175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Engagement Monitoring and Evaluation Framework, with metrics</a:t>
            </a:r>
          </a:p>
        </p:txBody>
      </p:sp>
    </p:spTree>
    <p:extLst>
      <p:ext uri="{BB962C8B-B14F-4D97-AF65-F5344CB8AC3E}">
        <p14:creationId xmlns:p14="http://schemas.microsoft.com/office/powerpoint/2010/main" val="293484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88539C-30A8-4BEE-B72F-EB8707AE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3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288560" y="341101"/>
            <a:ext cx="10515600" cy="64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What is the Patient Engagement Open Forum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1"/>
          </p:nvPr>
        </p:nvSpPr>
        <p:spPr>
          <a:xfrm>
            <a:off x="288559" y="1280981"/>
            <a:ext cx="11413600" cy="435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</a:rPr>
              <a:t>A series of virtual events (in 2020) where we will work together, in a multi-stakeholder context, </a:t>
            </a:r>
            <a:r>
              <a:rPr lang="en-US" b="1" dirty="0">
                <a:solidFill>
                  <a:schemeClr val="accent1"/>
                </a:solidFill>
              </a:rPr>
              <a:t>to turn patient engagement into reality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</a:rPr>
              <a:t>The Forum aims to provide </a:t>
            </a:r>
            <a:r>
              <a:rPr lang="en-US" b="1" dirty="0">
                <a:solidFill>
                  <a:schemeClr val="accent1"/>
                </a:solidFill>
              </a:rPr>
              <a:t>a holistic perspective </a:t>
            </a:r>
            <a:r>
              <a:rPr lang="en-US" dirty="0">
                <a:solidFill>
                  <a:schemeClr val="tx1"/>
                </a:solidFill>
              </a:rPr>
              <a:t>of patient engagement, the </a:t>
            </a:r>
            <a:r>
              <a:rPr lang="en-US" b="1" dirty="0">
                <a:solidFill>
                  <a:schemeClr val="tx1"/>
                </a:solidFill>
              </a:rPr>
              <a:t>landscape and actors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b="1" dirty="0">
                <a:solidFill>
                  <a:schemeClr val="tx1"/>
                </a:solidFill>
              </a:rPr>
              <a:t>foster collaboration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co-creation</a:t>
            </a:r>
            <a:r>
              <a:rPr lang="en-US" dirty="0">
                <a:solidFill>
                  <a:schemeClr val="tx1"/>
                </a:solidFill>
              </a:rPr>
              <a:t> while </a:t>
            </a:r>
            <a:r>
              <a:rPr lang="en-US" b="1" dirty="0">
                <a:solidFill>
                  <a:schemeClr val="tx1"/>
                </a:solidFill>
              </a:rPr>
              <a:t>breaking down fragmentation </a:t>
            </a:r>
            <a:r>
              <a:rPr lang="en-US" dirty="0">
                <a:solidFill>
                  <a:schemeClr val="tx1"/>
                </a:solidFill>
              </a:rPr>
              <a:t>that are often present in patient engagement work.</a:t>
            </a:r>
          </a:p>
        </p:txBody>
      </p:sp>
    </p:spTree>
    <p:extLst>
      <p:ext uri="{BB962C8B-B14F-4D97-AF65-F5344CB8AC3E}">
        <p14:creationId xmlns:p14="http://schemas.microsoft.com/office/powerpoint/2010/main" val="1061601683"/>
      </p:ext>
    </p:extLst>
  </p:cSld>
  <p:clrMapOvr>
    <a:masterClrMapping/>
  </p:clrMapOvr>
</p:sld>
</file>

<file path=ppt/theme/theme1.xml><?xml version="1.0" encoding="utf-8"?>
<a:theme xmlns:a="http://schemas.openxmlformats.org/drawingml/2006/main" name="PPTTemplate_16x9_FINAL">
  <a:themeElements>
    <a:clrScheme name="PARADIGM">
      <a:dk1>
        <a:sysClr val="windowText" lastClr="000000"/>
      </a:dk1>
      <a:lt1>
        <a:sysClr val="window" lastClr="FFFFFF"/>
      </a:lt1>
      <a:dk2>
        <a:srgbClr val="808285"/>
      </a:dk2>
      <a:lt2>
        <a:srgbClr val="ECECEF"/>
      </a:lt2>
      <a:accent1>
        <a:srgbClr val="32B99F"/>
      </a:accent1>
      <a:accent2>
        <a:srgbClr val="EE4165"/>
      </a:accent2>
      <a:accent3>
        <a:srgbClr val="57A0D7"/>
      </a:accent3>
      <a:accent4>
        <a:srgbClr val="F9A540"/>
      </a:accent4>
      <a:accent5>
        <a:srgbClr val="808285"/>
      </a:accent5>
      <a:accent6>
        <a:srgbClr val="ECECEF"/>
      </a:accent6>
      <a:hlink>
        <a:srgbClr val="0000FF"/>
      </a:hlink>
      <a:folHlink>
        <a:srgbClr val="800080"/>
      </a:folHlink>
    </a:clrScheme>
    <a:fontScheme name="Custom 1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DIGM.Template_16x9_ADM_FINAL.15.MARCH.15OO">
  <a:themeElements>
    <a:clrScheme name="PARADIGM">
      <a:dk1>
        <a:srgbClr val="000000"/>
      </a:dk1>
      <a:lt1>
        <a:srgbClr val="FFFFFF"/>
      </a:lt1>
      <a:dk2>
        <a:srgbClr val="808285"/>
      </a:dk2>
      <a:lt2>
        <a:srgbClr val="ECECEF"/>
      </a:lt2>
      <a:accent1>
        <a:srgbClr val="32B99F"/>
      </a:accent1>
      <a:accent2>
        <a:srgbClr val="EE4165"/>
      </a:accent2>
      <a:accent3>
        <a:srgbClr val="57A0D7"/>
      </a:accent3>
      <a:accent4>
        <a:srgbClr val="F9A540"/>
      </a:accent4>
      <a:accent5>
        <a:srgbClr val="808285"/>
      </a:accent5>
      <a:accent6>
        <a:srgbClr val="ECECE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F55"/>
      </a:accent1>
      <a:accent2>
        <a:srgbClr val="3E8FCF"/>
      </a:accent2>
      <a:accent3>
        <a:srgbClr val="64C677"/>
      </a:accent3>
      <a:accent4>
        <a:srgbClr val="877EFC"/>
      </a:accent4>
      <a:accent5>
        <a:srgbClr val="EE7F00"/>
      </a:accent5>
      <a:accent6>
        <a:srgbClr val="91919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Widescreen</PresentationFormat>
  <Paragraphs>113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PT Sans</vt:lpstr>
      <vt:lpstr>Source Sans Pro</vt:lpstr>
      <vt:lpstr>Wingdings</vt:lpstr>
      <vt:lpstr>PPTTemplate_16x9_FINAL</vt:lpstr>
      <vt:lpstr>PARADIGM.Template_16x9_ADM_FINAL.15.MARCH.15OO</vt:lpstr>
      <vt:lpstr>Office Theme</vt:lpstr>
      <vt:lpstr>Q&amp;A session #1  Introduction</vt:lpstr>
      <vt:lpstr>Brought to you by</vt:lpstr>
      <vt:lpstr>PowerPoint Presentation</vt:lpstr>
      <vt:lpstr>Multi-stakeholder collaboration  funded by the Innovative Medicines Initiative  33 months – ending Nov 2020</vt:lpstr>
      <vt:lpstr>3 phases</vt:lpstr>
      <vt:lpstr>PARADIGM Patient Engagement Toolbox</vt:lpstr>
      <vt:lpstr>Patient Engagement Monitoring and Evaluation Framework, with metrics</vt:lpstr>
      <vt:lpstr>PowerPoint Presentation</vt:lpstr>
      <vt:lpstr>What is the Patient Engagement Open Forum</vt:lpstr>
      <vt:lpstr>Q&amp;A session #1  Raising awareness on managing competing interests in a multi-stakeholder environment: Guidance to patients and engaging stakeholders</vt:lpstr>
      <vt:lpstr>Why is it important to check potential competing interests?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Declaration of interests</vt:lpstr>
      <vt:lpstr>PowerPoint Presentation</vt:lpstr>
      <vt:lpstr>Take home messages</vt:lpstr>
      <vt:lpstr>Now…your turn! </vt:lpstr>
      <vt:lpstr>PARADIGM Patient Engagement Tools 25th June Session #1 https://patientengagementopenforum.org/  https://www.youtube.com/watch?v=JFzsR6i0m3s&amp;feature=youtu.be  </vt:lpstr>
      <vt:lpstr>Agenda</vt:lpstr>
      <vt:lpstr>Upcoming Q&amp;A sessions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a</dc:title>
  <dc:creator>Mathieu Boudes | EPF</dc:creator>
  <cp:lastModifiedBy>Mathieu Boudes | EPF</cp:lastModifiedBy>
  <cp:revision>6</cp:revision>
  <dcterms:created xsi:type="dcterms:W3CDTF">2020-10-16T11:40:02Z</dcterms:created>
  <dcterms:modified xsi:type="dcterms:W3CDTF">2020-10-28T10:18:23Z</dcterms:modified>
</cp:coreProperties>
</file>