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79" r:id="rId4"/>
  </p:sldMasterIdLst>
  <p:notesMasterIdLst>
    <p:notesMasterId r:id="rId34"/>
  </p:notesMasterIdLst>
  <p:sldIdLst>
    <p:sldId id="290" r:id="rId5"/>
    <p:sldId id="296" r:id="rId6"/>
    <p:sldId id="298" r:id="rId7"/>
    <p:sldId id="300" r:id="rId8"/>
    <p:sldId id="299" r:id="rId9"/>
    <p:sldId id="303" r:id="rId10"/>
    <p:sldId id="304" r:id="rId11"/>
    <p:sldId id="301" r:id="rId12"/>
    <p:sldId id="305" r:id="rId13"/>
    <p:sldId id="714" r:id="rId14"/>
    <p:sldId id="695" r:id="rId15"/>
    <p:sldId id="683" r:id="rId16"/>
    <p:sldId id="670" r:id="rId17"/>
    <p:sldId id="671" r:id="rId18"/>
    <p:sldId id="687" r:id="rId19"/>
    <p:sldId id="685" r:id="rId20"/>
    <p:sldId id="696" r:id="rId21"/>
    <p:sldId id="672" r:id="rId22"/>
    <p:sldId id="689" r:id="rId23"/>
    <p:sldId id="674" r:id="rId24"/>
    <p:sldId id="673" r:id="rId25"/>
    <p:sldId id="706" r:id="rId26"/>
    <p:sldId id="705" r:id="rId27"/>
    <p:sldId id="688" r:id="rId28"/>
    <p:sldId id="690" r:id="rId29"/>
    <p:sldId id="289" r:id="rId30"/>
    <p:sldId id="268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valler" initials="C" lastIdx="1" clrIdx="0">
    <p:extLst>
      <p:ext uri="{19B8F6BF-5375-455C-9EA6-DF929625EA0E}">
        <p15:presenceInfo xmlns:p15="http://schemas.microsoft.com/office/powerpoint/2012/main" userId="Cava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79" autoAdjust="0"/>
  </p:normalViewPr>
  <p:slideViewPr>
    <p:cSldViewPr snapToGrid="0">
      <p:cViewPr varScale="1">
        <p:scale>
          <a:sx n="109" d="100"/>
          <a:sy n="109" d="100"/>
        </p:scale>
        <p:origin x="6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F3B96-8899-4BC3-B657-90A5652952E8}" type="datetimeFigureOut">
              <a:rPr lang="en-US" smtClean="0"/>
              <a:t>16-Nov-20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9ABEB-4A5A-4EC1-A67C-C6E91217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1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9ABEB-4A5A-4EC1-A67C-C6E912179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3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4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4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5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71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467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43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03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40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295ef9272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295ef9272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470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0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66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738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2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58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6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0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Mathieu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5B00-837B-42C5-ABB8-32B2B949580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9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czya\Desktop\Paradigm_PPT_Templates_v3-7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17"/>
            <a:ext cx="1219200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1600201"/>
            <a:ext cx="7010400" cy="2533651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4191000"/>
            <a:ext cx="7010400" cy="16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4" descr="C:\Users\duczya\Desktop\Paradigm_PPT_Templates_v3-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60909" y="381000"/>
            <a:ext cx="3125736" cy="70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8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czya\Desktop\Paradigm_PPT_Templates_v3-6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" y="-2117"/>
            <a:ext cx="12183533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1600200"/>
            <a:ext cx="8229600" cy="2000251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3657600"/>
            <a:ext cx="82296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4" descr="C:\Users\duczya\Desktop\Paradigm_PPT_Templates_v3-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60908" y="5905500"/>
            <a:ext cx="3125736" cy="70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7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79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uczya\Desktop\Paradigm_PPT_Templates_v3-9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17"/>
            <a:ext cx="1219200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84200"/>
            <a:ext cx="9753600" cy="2235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400" b="1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99" name="Picture 3" descr="C:\Users\duczya\Desktop\Paradigm_PPT_Templates_v3-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33825" y="5597651"/>
            <a:ext cx="4322827" cy="9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021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588000" cy="50593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066801"/>
            <a:ext cx="5588000" cy="50593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033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402A37-A5B2-40FB-A48D-42284556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444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96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667" y="-7750"/>
            <a:ext cx="12181667" cy="1735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0668" y="5928102"/>
            <a:ext cx="12086452" cy="950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23379" y="4537075"/>
            <a:ext cx="6516629" cy="50283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rgbClr val="03417D"/>
                </a:solidFill>
                <a:latin typeface="Constantia" panose="02030602050306030303" pitchFamily="18" charset="0"/>
              </a:defRPr>
            </a:lvl1pPr>
            <a:lvl2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2pPr>
            <a:lvl3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3pPr>
            <a:lvl4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4pPr>
            <a:lvl5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4423379" y="5057163"/>
            <a:ext cx="6516629" cy="502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03417D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2pPr>
            <a:lvl3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3pPr>
            <a:lvl4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4pPr>
            <a:lvl5pPr>
              <a:defRPr sz="2000">
                <a:solidFill>
                  <a:schemeClr val="bg1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4423380" y="1728061"/>
            <a:ext cx="6516517" cy="1920825"/>
          </a:xfrm>
        </p:spPr>
        <p:txBody>
          <a:bodyPr anchor="ctr">
            <a:normAutofit/>
          </a:bodyPr>
          <a:lstStyle>
            <a:lvl1pPr algn="ctr">
              <a:defRPr sz="3600" b="1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4424102" y="3649663"/>
            <a:ext cx="6515865" cy="887412"/>
          </a:xfrm>
        </p:spPr>
        <p:txBody>
          <a:bodyPr anchor="ctr"/>
          <a:lstStyle>
            <a:lvl1pPr marL="0" indent="0" algn="ctr">
              <a:buNone/>
              <a:defRPr lang="fr-FR" sz="2600" b="1" kern="1200" cap="none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14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9" y="-13727"/>
            <a:ext cx="2852627" cy="6898621"/>
          </a:xfrm>
          <a:prstGeom prst="rect">
            <a:avLst/>
          </a:prstGeom>
        </p:spPr>
      </p:pic>
      <p:pic>
        <p:nvPicPr>
          <p:cNvPr id="20" name="Imag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12" y="6475952"/>
            <a:ext cx="1152049" cy="1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1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1000" y="1825200"/>
            <a:ext cx="10515600" cy="37800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6512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0061" y="5779693"/>
            <a:ext cx="1157193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3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607" y="6038949"/>
            <a:ext cx="1280054" cy="579072"/>
          </a:xfrm>
          <a:prstGeom prst="rect">
            <a:avLst/>
          </a:prstGeom>
        </p:spPr>
      </p:pic>
      <p:pic>
        <p:nvPicPr>
          <p:cNvPr id="15" name="Imag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0897" cy="6857433"/>
          </a:xfrm>
          <a:prstGeom prst="rect">
            <a:avLst/>
          </a:prstGeom>
        </p:spPr>
      </p:pic>
      <p:pic>
        <p:nvPicPr>
          <p:cNvPr id="14" name="Imag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369103"/>
            <a:ext cx="1152049" cy="195056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-77433" y="6310244"/>
            <a:ext cx="593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B4ED5-1BF1-4796-A7B1-2AB2B4308F51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51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97711" y="5779699"/>
            <a:ext cx="1158625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65127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9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607" y="6038949"/>
            <a:ext cx="1280054" cy="579072"/>
          </a:xfrm>
          <a:prstGeom prst="rect">
            <a:avLst/>
          </a:prstGeom>
        </p:spPr>
      </p:pic>
      <p:pic>
        <p:nvPicPr>
          <p:cNvPr id="10" name="Imag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369103"/>
            <a:ext cx="1152049" cy="195056"/>
          </a:xfrm>
          <a:prstGeom prst="rect">
            <a:avLst/>
          </a:prstGeom>
        </p:spPr>
      </p:pic>
      <p:pic>
        <p:nvPicPr>
          <p:cNvPr id="16" name="Imag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6"/>
            <a:ext cx="950897" cy="6857433"/>
          </a:xfrm>
          <a:prstGeom prst="rect">
            <a:avLst/>
          </a:prstGeom>
        </p:spPr>
      </p:pic>
      <p:sp>
        <p:nvSpPr>
          <p:cNvPr id="17" name="ZoneTexte 11"/>
          <p:cNvSpPr txBox="1"/>
          <p:nvPr userDrawn="1"/>
        </p:nvSpPr>
        <p:spPr>
          <a:xfrm>
            <a:off x="-77433" y="6310244"/>
            <a:ext cx="593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B4ED5-1BF1-4796-A7B1-2AB2B4308F51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1219200" y="1855706"/>
            <a:ext cx="10515600" cy="3780000"/>
          </a:xfrm>
        </p:spPr>
        <p:txBody>
          <a:bodyPr>
            <a:normAutofit/>
          </a:bodyPr>
          <a:lstStyle>
            <a:lvl1pPr marL="342900" indent="-342900">
              <a:spcAft>
                <a:spcPts val="1200"/>
              </a:spcAft>
              <a:buFontTx/>
              <a:buBlip>
                <a:blip r:embed="rId5"/>
              </a:buBlip>
              <a:defRPr sz="2100"/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1800"/>
            </a:lvl2pPr>
            <a:lvl3pPr>
              <a:spcAft>
                <a:spcPts val="1200"/>
              </a:spcAft>
              <a:defRPr sz="1500"/>
            </a:lvl3pPr>
            <a:lvl4pPr>
              <a:spcAft>
                <a:spcPts val="1200"/>
              </a:spcAft>
              <a:defRPr sz="1350"/>
            </a:lvl4pPr>
            <a:lvl5pPr>
              <a:spcAft>
                <a:spcPts val="1200"/>
              </a:spcAft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46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6742" y="5800722"/>
            <a:ext cx="12181667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" y="1"/>
            <a:ext cx="1267863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65127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14" name="ZoneTexte 13"/>
          <p:cNvSpPr txBox="1"/>
          <p:nvPr userDrawn="1"/>
        </p:nvSpPr>
        <p:spPr>
          <a:xfrm>
            <a:off x="26742" y="6310244"/>
            <a:ext cx="593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B4ED5-1BF1-4796-A7B1-2AB2B4308F51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0" name="Imag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369103"/>
            <a:ext cx="1152049" cy="195056"/>
          </a:xfrm>
          <a:prstGeom prst="rect">
            <a:avLst/>
          </a:prstGeom>
        </p:spPr>
      </p:pic>
      <p:pic>
        <p:nvPicPr>
          <p:cNvPr id="17" name="Imag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607" y="6038949"/>
            <a:ext cx="1280054" cy="57907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1219200" y="1855706"/>
            <a:ext cx="5085349" cy="3780000"/>
          </a:xfrm>
        </p:spPr>
        <p:txBody>
          <a:bodyPr>
            <a:normAutofit/>
          </a:bodyPr>
          <a:lstStyle>
            <a:lvl1pPr marL="342900" indent="-342900">
              <a:spcAft>
                <a:spcPts val="1200"/>
              </a:spcAft>
              <a:buFontTx/>
              <a:buBlip>
                <a:blip r:embed="rId5"/>
              </a:buBlip>
              <a:defRPr sz="2100"/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1800"/>
            </a:lvl2pPr>
            <a:lvl3pPr>
              <a:spcAft>
                <a:spcPts val="1200"/>
              </a:spcAft>
              <a:defRPr sz="1500"/>
            </a:lvl3pPr>
            <a:lvl4pPr>
              <a:spcAft>
                <a:spcPts val="1200"/>
              </a:spcAft>
              <a:defRPr sz="1350"/>
            </a:lvl4pPr>
            <a:lvl5pPr>
              <a:spcAft>
                <a:spcPts val="1200"/>
              </a:spcAft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6649451" y="1901609"/>
            <a:ext cx="5085349" cy="3780000"/>
          </a:xfrm>
        </p:spPr>
        <p:txBody>
          <a:bodyPr>
            <a:normAutofit/>
          </a:bodyPr>
          <a:lstStyle>
            <a:lvl1pPr marL="342900" indent="-342900">
              <a:spcAft>
                <a:spcPts val="1200"/>
              </a:spcAft>
              <a:buFontTx/>
              <a:buBlip>
                <a:blip r:embed="rId5"/>
              </a:buBlip>
              <a:defRPr sz="2100"/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1800"/>
            </a:lvl2pPr>
            <a:lvl3pPr>
              <a:spcAft>
                <a:spcPts val="1200"/>
              </a:spcAft>
              <a:defRPr sz="1500"/>
            </a:lvl3pPr>
            <a:lvl4pPr>
              <a:spcAft>
                <a:spcPts val="1200"/>
              </a:spcAft>
              <a:defRPr sz="1350"/>
            </a:lvl4pPr>
            <a:lvl5pPr>
              <a:spcAft>
                <a:spcPts val="1200"/>
              </a:spcAft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72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czya\Desktop\Paradigm_PPT_Templates_v3-6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" y="-2117"/>
            <a:ext cx="12183533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1600200"/>
            <a:ext cx="8229600" cy="2000251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3657600"/>
            <a:ext cx="82296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4" descr="C:\Users\duczya\Desktop\Paradigm_PPT_Templates_v3-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60908" y="5905500"/>
            <a:ext cx="3125736" cy="70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810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- 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667" y="5779693"/>
            <a:ext cx="12040153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87501" y="1459651"/>
            <a:ext cx="5293100" cy="201697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4586818" y="942975"/>
            <a:ext cx="5293783" cy="496888"/>
          </a:xfrm>
        </p:spPr>
        <p:txBody>
          <a:bodyPr anchor="ctr">
            <a:no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  <a:latin typeface="Constantia" panose="02030602050306030303" pitchFamily="18" charset="0"/>
              </a:defRPr>
            </a:lvl1pPr>
            <a:lvl2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2pPr>
            <a:lvl3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3pPr>
            <a:lvl4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4pPr>
            <a:lvl5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6" name="Imag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" y="-192"/>
            <a:ext cx="5563117" cy="68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8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- 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668" y="5779693"/>
            <a:ext cx="12086452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87501" y="1459651"/>
            <a:ext cx="5293100" cy="201697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4586818" y="942975"/>
            <a:ext cx="5293783" cy="496888"/>
          </a:xfrm>
        </p:spPr>
        <p:txBody>
          <a:bodyPr anchor="ctr">
            <a:no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  <a:latin typeface="Constantia" panose="02030602050306030303" pitchFamily="18" charset="0"/>
              </a:defRPr>
            </a:lvl1pPr>
            <a:lvl2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2pPr>
            <a:lvl3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3pPr>
            <a:lvl4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4pPr>
            <a:lvl5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607" y="6038949"/>
            <a:ext cx="1280054" cy="579072"/>
          </a:xfrm>
          <a:prstGeom prst="rect">
            <a:avLst/>
          </a:prstGeom>
        </p:spPr>
      </p:pic>
      <p:pic>
        <p:nvPicPr>
          <p:cNvPr id="13" name="Imag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" y="-192"/>
            <a:ext cx="5563117" cy="68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43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- tran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0667" y="-7750"/>
            <a:ext cx="12181667" cy="1735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0667" y="5779693"/>
            <a:ext cx="12171333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87501" y="2170533"/>
            <a:ext cx="6391332" cy="1277518"/>
          </a:xfrm>
        </p:spPr>
        <p:txBody>
          <a:bodyPr anchor="ctr">
            <a:normAutofit/>
          </a:bodyPr>
          <a:lstStyle>
            <a:lvl1pPr algn="r">
              <a:defRPr sz="35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6041901" y="4068858"/>
            <a:ext cx="4937755" cy="997908"/>
          </a:xfrm>
        </p:spPr>
        <p:txBody>
          <a:bodyPr anchor="ctr">
            <a:noAutofit/>
          </a:bodyPr>
          <a:lstStyle>
            <a:lvl1pPr marL="0" indent="0" algn="r">
              <a:buNone/>
              <a:defRPr sz="2200">
                <a:solidFill>
                  <a:schemeClr val="accent2"/>
                </a:solidFill>
                <a:latin typeface="Constantia" panose="02030602050306030303" pitchFamily="18" charset="0"/>
              </a:defRPr>
            </a:lvl1pPr>
            <a:lvl2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2pPr>
            <a:lvl3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3pPr>
            <a:lvl4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4pPr>
            <a:lvl5pPr>
              <a:defRPr sz="2200">
                <a:solidFill>
                  <a:schemeClr val="bg1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586817" y="3448051"/>
            <a:ext cx="6392333" cy="612775"/>
          </a:xfrm>
        </p:spPr>
        <p:txBody>
          <a:bodyPr>
            <a:noAutofit/>
          </a:bodyPr>
          <a:lstStyle>
            <a:lvl1pPr marL="0" indent="0" algn="r">
              <a:buNone/>
              <a:defRPr lang="fr-FR" sz="2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784" y="6392468"/>
            <a:ext cx="1152049" cy="195056"/>
          </a:xfrm>
          <a:prstGeom prst="rect">
            <a:avLst/>
          </a:prstGeom>
        </p:spPr>
      </p:pic>
      <p:pic>
        <p:nvPicPr>
          <p:cNvPr id="13" name="Imag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988" y="525217"/>
            <a:ext cx="1968845" cy="889942"/>
          </a:xfrm>
          <a:prstGeom prst="rect">
            <a:avLst/>
          </a:prstGeom>
        </p:spPr>
      </p:pic>
      <p:pic>
        <p:nvPicPr>
          <p:cNvPr id="14" name="Imag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" y="-192"/>
            <a:ext cx="5563117" cy="68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65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uczya\Desktop\Paradigm_PPT_Templates_v3-9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17"/>
            <a:ext cx="1219200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84200"/>
            <a:ext cx="9753600" cy="2235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400" b="1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99" name="Picture 3" descr="C:\Users\duczya\Desktop\Paradigm_PPT_Templates_v3-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33825" y="5597651"/>
            <a:ext cx="4322827" cy="9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29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588000" cy="50593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066801"/>
            <a:ext cx="5588000" cy="50593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44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402A37-A5B2-40FB-A48D-42284556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65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55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 Layout 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121" y="5953221"/>
            <a:ext cx="1272347" cy="87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01" y="6176483"/>
            <a:ext cx="1872679" cy="42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181" y="5962334"/>
            <a:ext cx="1388364" cy="85651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426631" y="4935700"/>
            <a:ext cx="5706800" cy="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67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DF9B9E4-0CD9-473B-A752-45BCFEDD01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248" y="866165"/>
            <a:ext cx="4345505" cy="32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1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czya\Desktop\Paradigm_PPT_Templates_v3-7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17"/>
            <a:ext cx="1219200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1600201"/>
            <a:ext cx="7010400" cy="2533651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4191000"/>
            <a:ext cx="7010400" cy="16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4" descr="C:\Users\duczya\Desktop\Paradigm_PPT_Templates_v3-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60909" y="381000"/>
            <a:ext cx="3125736" cy="70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3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czya\Desktop\Paradigm_PPT_Templates_v3-8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7920"/>
            <a:ext cx="115824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11582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92541" y="6389960"/>
            <a:ext cx="3946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266DE-439C-45A3-B30D-1D0C26C72947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808285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7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spcBef>
          <a:spcPct val="0"/>
        </a:spcBef>
        <a:buNone/>
        <a:defRPr sz="34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819330" indent="-380990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88560" y="341101"/>
            <a:ext cx="105156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None/>
              <a:defRPr sz="2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88559" y="1585781"/>
            <a:ext cx="11413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393951" y="6313667"/>
            <a:ext cx="3084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ource Sans Pro"/>
              <a:buNone/>
              <a:defRPr sz="1200" b="0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1219170">
              <a:buClr>
                <a:srgbClr val="3E8FCF"/>
              </a:buClr>
            </a:pPr>
            <a:fld id="{00000000-1234-1234-1234-123412341234}" type="slidenum">
              <a:rPr lang="en" smtClean="0">
                <a:solidFill>
                  <a:srgbClr val="3E8FCF"/>
                </a:solidFill>
              </a:rPr>
              <a:pPr defTabSz="1219170">
                <a:buClr>
                  <a:srgbClr val="3E8FCF"/>
                </a:buClr>
              </a:pPr>
              <a:t>‹#›</a:t>
            </a:fld>
            <a:endParaRPr lang="en">
              <a:solidFill>
                <a:srgbClr val="3E8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40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czya\Desktop\Paradigm_PPT_Templates_v3-8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7920"/>
            <a:ext cx="115824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11582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92541" y="6389960"/>
            <a:ext cx="3946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266DE-439C-45A3-B30D-1D0C26C72947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808285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l" defTabSz="1219170" rtl="0" eaLnBrk="1" latinLnBrk="0" hangingPunct="1">
        <a:spcBef>
          <a:spcPct val="0"/>
        </a:spcBef>
        <a:buNone/>
        <a:defRPr sz="34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819330" indent="-380990" algn="l" defTabSz="1219170" rtl="0" eaLnBrk="1" latinLnBrk="0" hangingPunct="1">
        <a:spcBef>
          <a:spcPts val="0"/>
        </a:spcBef>
        <a:spcAft>
          <a:spcPts val="1333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475F3-8922-4312-B788-434ECE3F83CF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16/11/2020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E5BA6-5E46-4DC7-9B1D-39B9E637D1F3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19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atientengagementopenforum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JFzsR6i0m3s&amp;feature=youtu.b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mi-paradigm.eu/petoolbox/community-advisory-boards/" TargetMode="External"/><Relationship Id="rId2" Type="http://schemas.openxmlformats.org/officeDocument/2006/relationships/hyperlink" Target="http://imi-paradigm.eu/petoolbox/monitoring-evaluation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urveymonkey.com/r/KD7KZTW" TargetMode="External"/><Relationship Id="rId4" Type="http://schemas.openxmlformats.org/officeDocument/2006/relationships/hyperlink" Target="http://imi-paradigm.eu/petoolbox/reporting-and-dissemination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i-paradigm.eu/petoolbox/pe-capabilities/#_ftn6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1C7F-6A05-44EA-BA2A-3223FF710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3742" y="442452"/>
            <a:ext cx="8229600" cy="2821858"/>
          </a:xfr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/>
              <a:t>Q&amp;A session #2</a:t>
            </a:r>
            <a:br>
              <a:rPr lang="en-US" sz="2800" i="1" dirty="0"/>
            </a:br>
            <a:br>
              <a:rPr lang="en-US" sz="2800" i="1" dirty="0"/>
            </a:br>
            <a:r>
              <a:rPr lang="en-US" sz="2000" i="1" dirty="0"/>
              <a:t>Recommendations on required capabilities for patient engagement </a:t>
            </a:r>
            <a:br>
              <a:rPr lang="en-US" sz="2000" i="1" dirty="0"/>
            </a:br>
            <a:r>
              <a:rPr lang="en-US" sz="2000" i="1" dirty="0"/>
              <a:t>&amp;</a:t>
            </a:r>
            <a:br>
              <a:rPr lang="en-US" sz="2000" i="1" dirty="0"/>
            </a:br>
            <a:r>
              <a:rPr lang="en-US" sz="2000" i="1" dirty="0"/>
              <a:t>Recommendations on how to find the right match for the right patient engagement activity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057A4-1D83-4A08-8ABB-BACEE21E5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3742" y="3746091"/>
            <a:ext cx="8229600" cy="10668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Virginie Hivert (EURORDIS-Rare Diseases Europe)</a:t>
            </a:r>
          </a:p>
          <a:p>
            <a:pPr algn="ctr"/>
            <a:r>
              <a:rPr lang="en-US" sz="1800" dirty="0"/>
              <a:t>Mathieu </a:t>
            </a:r>
            <a:r>
              <a:rPr lang="en-US" sz="1800" dirty="0" err="1"/>
              <a:t>Boudes</a:t>
            </a:r>
            <a:r>
              <a:rPr lang="en-US" sz="1800" dirty="0"/>
              <a:t> (EPF-European Patients Forum)</a:t>
            </a:r>
          </a:p>
        </p:txBody>
      </p:sp>
    </p:spTree>
    <p:extLst>
      <p:ext uri="{BB962C8B-B14F-4D97-AF65-F5344CB8AC3E}">
        <p14:creationId xmlns:p14="http://schemas.microsoft.com/office/powerpoint/2010/main" val="107030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7CF1C334-AEC9-4FF1-A39E-11359CF6F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2200" r="38976" b="3800"/>
          <a:stretch/>
        </p:blipFill>
        <p:spPr>
          <a:xfrm>
            <a:off x="3605819" y="8194"/>
            <a:ext cx="4796776" cy="68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5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Case 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16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ACD2-61C4-4875-851D-BDFE9793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39207"/>
            <a:ext cx="11582400" cy="787400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The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34853-7107-49D9-87F9-E56F2F274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53555"/>
            <a:ext cx="6432715" cy="1210296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Stakeholders involved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69" y="1328636"/>
            <a:ext cx="1440160" cy="14401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55840" y="2948947"/>
            <a:ext cx="3456384" cy="172314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Sheila works as head of patient engagement at Genius Pharma.</a:t>
            </a:r>
          </a:p>
          <a:p>
            <a:pPr algn="ctr"/>
            <a:r>
              <a:rPr lang="en-GB" sz="1600"/>
              <a:t>She is planning a patient engagement activity to help identify relevant rheumatoid arthritis endpoints for the design of a clinical trial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334853-7107-49D9-87F9-E56F2F274033}"/>
              </a:ext>
            </a:extLst>
          </p:cNvPr>
          <p:cNvSpPr txBox="1">
            <a:spLocks/>
          </p:cNvSpPr>
          <p:nvPr/>
        </p:nvSpPr>
        <p:spPr>
          <a:xfrm>
            <a:off x="646299" y="5299512"/>
            <a:ext cx="11018320" cy="153616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>
                <a:latin typeface="Calibri" panose="020F0502020204030204" pitchFamily="34" charset="0"/>
                <a:cs typeface="Calibri" panose="020F0502020204030204" pitchFamily="34" charset="0"/>
              </a:rPr>
              <a:t>The activity:</a:t>
            </a:r>
            <a:br>
              <a:rPr lang="en-US" sz="2667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67" b="1">
                <a:latin typeface="Calibri" panose="020F0502020204030204" pitchFamily="34" charset="0"/>
                <a:cs typeface="Calibri" panose="020F0502020204030204" pitchFamily="34" charset="0"/>
              </a:rPr>
              <a:t>Identify patient-relevant endpoints for the design of a clinical trial</a:t>
            </a: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2" y="1324542"/>
            <a:ext cx="1429877" cy="14298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08235" y="2948947"/>
            <a:ext cx="3456384" cy="17231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Rick is a volunteer at Arthritis Patients’ Group, an international patient organisation. He coordinates patient engagement in the organisation and provides support to patients throughout the process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55841" y="4672096"/>
            <a:ext cx="2925801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133" b="1"/>
              <a:t>Pharma company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87796" y="4672097"/>
            <a:ext cx="3840427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133" b="1"/>
              <a:t>Patient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59929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AAE1F-BCC1-44A2-B8EA-CE092832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2" r="38976" b="3800"/>
          <a:stretch/>
        </p:blipFill>
        <p:spPr>
          <a:xfrm>
            <a:off x="6765368" y="741"/>
            <a:ext cx="4896544" cy="687847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288B47-2F96-486C-A0E5-CCBA87CF22AC}"/>
              </a:ext>
            </a:extLst>
          </p:cNvPr>
          <p:cNvSpPr/>
          <p:nvPr/>
        </p:nvSpPr>
        <p:spPr>
          <a:xfrm>
            <a:off x="6813374" y="2180861"/>
            <a:ext cx="4800533" cy="38404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2669"/>
            <a:ext cx="1440160" cy="144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381" y="1988841"/>
            <a:ext cx="4416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</a:p>
          <a:p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en-GB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CCA58-637B-4303-BF6F-600262CA5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1" r="38976" b="3800"/>
          <a:stretch/>
        </p:blipFill>
        <p:spPr>
          <a:xfrm>
            <a:off x="527382" y="-1"/>
            <a:ext cx="4800533" cy="67436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351106-E26D-4326-92EB-8165C7029EBC}"/>
              </a:ext>
            </a:extLst>
          </p:cNvPr>
          <p:cNvGrpSpPr/>
          <p:nvPr/>
        </p:nvGrpSpPr>
        <p:grpSpPr>
          <a:xfrm>
            <a:off x="6192011" y="1"/>
            <a:ext cx="4800533" cy="6857905"/>
            <a:chOff x="3072184" y="411510"/>
            <a:chExt cx="3024336" cy="43204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FD0BAA-6F3D-46E2-A068-2D65A1284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50" t="12200" r="38976" b="3801"/>
            <a:stretch/>
          </p:blipFill>
          <p:spPr>
            <a:xfrm>
              <a:off x="3072184" y="411510"/>
              <a:ext cx="3024336" cy="43204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19FCF8-C9C8-4346-8F7A-854D3E192E34}"/>
                </a:ext>
              </a:extLst>
            </p:cNvPr>
            <p:cNvSpPr/>
            <p:nvPr/>
          </p:nvSpPr>
          <p:spPr>
            <a:xfrm>
              <a:off x="3131840" y="2643758"/>
              <a:ext cx="2952328" cy="1944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43D717-D519-46FB-B8CA-28260788D632}"/>
              </a:ext>
            </a:extLst>
          </p:cNvPr>
          <p:cNvCxnSpPr/>
          <p:nvPr/>
        </p:nvCxnSpPr>
        <p:spPr>
          <a:xfrm>
            <a:off x="961100" y="1856701"/>
            <a:ext cx="3901440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97E8AB-EC85-4FF8-BE4C-B2D77FEF583F}"/>
              </a:ext>
            </a:extLst>
          </p:cNvPr>
          <p:cNvCxnSpPr>
            <a:cxnSpLocks/>
          </p:cNvCxnSpPr>
          <p:nvPr/>
        </p:nvCxnSpPr>
        <p:spPr>
          <a:xfrm>
            <a:off x="980339" y="2341271"/>
            <a:ext cx="2043320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C52A1E-4A37-46B0-A085-8560E30194C2}"/>
              </a:ext>
            </a:extLst>
          </p:cNvPr>
          <p:cNvCxnSpPr>
            <a:cxnSpLocks/>
          </p:cNvCxnSpPr>
          <p:nvPr/>
        </p:nvCxnSpPr>
        <p:spPr>
          <a:xfrm>
            <a:off x="966791" y="3113872"/>
            <a:ext cx="3895749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19B5A1-0308-43B5-8186-D7258C98622F}"/>
              </a:ext>
            </a:extLst>
          </p:cNvPr>
          <p:cNvCxnSpPr>
            <a:cxnSpLocks/>
          </p:cNvCxnSpPr>
          <p:nvPr/>
        </p:nvCxnSpPr>
        <p:spPr>
          <a:xfrm>
            <a:off x="980339" y="3735096"/>
            <a:ext cx="3675501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9B7CBE-3683-4376-84A0-3A155622B761}"/>
              </a:ext>
            </a:extLst>
          </p:cNvPr>
          <p:cNvCxnSpPr>
            <a:cxnSpLocks/>
          </p:cNvCxnSpPr>
          <p:nvPr/>
        </p:nvCxnSpPr>
        <p:spPr>
          <a:xfrm>
            <a:off x="961101" y="4507697"/>
            <a:ext cx="1582505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3D50FD-1D9B-4B7C-99C7-D3E9C63CD48F}"/>
              </a:ext>
            </a:extLst>
          </p:cNvPr>
          <p:cNvCxnSpPr>
            <a:cxnSpLocks/>
          </p:cNvCxnSpPr>
          <p:nvPr/>
        </p:nvCxnSpPr>
        <p:spPr>
          <a:xfrm>
            <a:off x="6576054" y="1316765"/>
            <a:ext cx="2208245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EE29E9-7CA9-493E-AC31-B5115D25169A}"/>
              </a:ext>
            </a:extLst>
          </p:cNvPr>
          <p:cNvCxnSpPr>
            <a:cxnSpLocks/>
          </p:cNvCxnSpPr>
          <p:nvPr/>
        </p:nvCxnSpPr>
        <p:spPr>
          <a:xfrm>
            <a:off x="6576053" y="1796819"/>
            <a:ext cx="1536171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EF4207-17D0-4986-AC8A-4E3EC798A5E4}"/>
              </a:ext>
            </a:extLst>
          </p:cNvPr>
          <p:cNvSpPr/>
          <p:nvPr/>
        </p:nvSpPr>
        <p:spPr>
          <a:xfrm>
            <a:off x="6384032" y="2446313"/>
            <a:ext cx="4416491" cy="76808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3247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AAE1F-BCC1-44A2-B8EA-CE092832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2" r="38976" b="3800"/>
          <a:stretch/>
        </p:blipFill>
        <p:spPr>
          <a:xfrm>
            <a:off x="6384032" y="4572"/>
            <a:ext cx="4878712" cy="68534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288B47-2F96-486C-A0E5-CCBA87CF22AC}"/>
              </a:ext>
            </a:extLst>
          </p:cNvPr>
          <p:cNvSpPr/>
          <p:nvPr/>
        </p:nvSpPr>
        <p:spPr>
          <a:xfrm>
            <a:off x="6423122" y="2529821"/>
            <a:ext cx="4800533" cy="79001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2669"/>
            <a:ext cx="1440160" cy="144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381" y="1988841"/>
            <a:ext cx="4416491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STEP 2A: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organisation to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co-create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STEP 2B: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no PO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exists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, use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alternative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co-creation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GB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F2AE8-08D6-4908-BABB-0A52456B7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2900" r="38976" b="3800"/>
          <a:stretch/>
        </p:blipFill>
        <p:spPr>
          <a:xfrm>
            <a:off x="6096001" y="0"/>
            <a:ext cx="484094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A1D1CC-FAF5-487A-B93D-A1BF898EBFF1}"/>
              </a:ext>
            </a:extLst>
          </p:cNvPr>
          <p:cNvGrpSpPr/>
          <p:nvPr/>
        </p:nvGrpSpPr>
        <p:grpSpPr>
          <a:xfrm>
            <a:off x="1007435" y="-3483"/>
            <a:ext cx="4840941" cy="4091748"/>
            <a:chOff x="251520" y="411510"/>
            <a:chExt cx="3024336" cy="25562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37FC6CB-286F-48DD-8709-F95C6B722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50" t="54899" r="38976" b="3802"/>
            <a:stretch/>
          </p:blipFill>
          <p:spPr>
            <a:xfrm>
              <a:off x="251520" y="843558"/>
              <a:ext cx="3024336" cy="212423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9B44C9-E717-461C-920B-FF4774298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50" t="12200" r="38976" b="79400"/>
            <a:stretch/>
          </p:blipFill>
          <p:spPr>
            <a:xfrm>
              <a:off x="251520" y="411510"/>
              <a:ext cx="3024336" cy="432048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826ED3-A4BB-4DF5-9967-26D4C9C7B73D}"/>
              </a:ext>
            </a:extLst>
          </p:cNvPr>
          <p:cNvSpPr/>
          <p:nvPr/>
        </p:nvSpPr>
        <p:spPr>
          <a:xfrm>
            <a:off x="1103446" y="1308342"/>
            <a:ext cx="4800533" cy="78554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AAA4A5-C0F8-4419-B342-AA9961BD50B6}"/>
              </a:ext>
            </a:extLst>
          </p:cNvPr>
          <p:cNvSpPr/>
          <p:nvPr/>
        </p:nvSpPr>
        <p:spPr>
          <a:xfrm>
            <a:off x="1093708" y="2130011"/>
            <a:ext cx="4800533" cy="65543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584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C54A85-526B-4438-9CED-CD658046A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8" t="25218" r="31443" b="24801"/>
          <a:stretch/>
        </p:blipFill>
        <p:spPr>
          <a:xfrm>
            <a:off x="1199456" y="759708"/>
            <a:ext cx="10177131" cy="6055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EFACD2-61C4-4875-851D-BDFE97939B71}"/>
              </a:ext>
            </a:extLst>
          </p:cNvPr>
          <p:cNvSpPr txBox="1">
            <a:spLocks/>
          </p:cNvSpPr>
          <p:nvPr/>
        </p:nvSpPr>
        <p:spPr>
          <a:xfrm>
            <a:off x="335360" y="139207"/>
            <a:ext cx="11582400" cy="78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67">
                <a:cs typeface="Calibri" panose="020F0502020204030204" pitchFamily="34" charset="0"/>
              </a:rPr>
              <a:t>How to find the best suitable patient organisation?</a:t>
            </a:r>
          </a:p>
        </p:txBody>
      </p:sp>
    </p:spTree>
    <p:extLst>
      <p:ext uri="{BB962C8B-B14F-4D97-AF65-F5344CB8AC3E}">
        <p14:creationId xmlns:p14="http://schemas.microsoft.com/office/powerpoint/2010/main" val="335230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F56798-DF78-4152-98F7-1D502DBC9CCA}"/>
              </a:ext>
            </a:extLst>
          </p:cNvPr>
          <p:cNvGrpSpPr/>
          <p:nvPr/>
        </p:nvGrpSpPr>
        <p:grpSpPr>
          <a:xfrm>
            <a:off x="5877883" y="19176"/>
            <a:ext cx="6281904" cy="6858000"/>
            <a:chOff x="4742586" y="51470"/>
            <a:chExt cx="4320480" cy="4716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2662D0-278E-4E7D-BCDB-C8857ED15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62" t="17800" r="31888" b="22001"/>
            <a:stretch/>
          </p:blipFill>
          <p:spPr>
            <a:xfrm>
              <a:off x="4742586" y="51470"/>
              <a:ext cx="4320480" cy="309634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4004CC-FEEA-4E05-B197-3B58186A8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62" t="47199" r="31888" b="13601"/>
            <a:stretch/>
          </p:blipFill>
          <p:spPr>
            <a:xfrm>
              <a:off x="4742586" y="2751945"/>
              <a:ext cx="4320480" cy="2016224"/>
            </a:xfrm>
            <a:prstGeom prst="rect">
              <a:avLst/>
            </a:prstGeom>
          </p:spPr>
        </p:pic>
      </p:grp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7A9074A-581C-4D27-ACAB-6085060B99DA}"/>
              </a:ext>
            </a:extLst>
          </p:cNvPr>
          <p:cNvSpPr/>
          <p:nvPr/>
        </p:nvSpPr>
        <p:spPr>
          <a:xfrm>
            <a:off x="5999990" y="1700808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19F0956-F162-452C-9E42-A778CA625F33}"/>
              </a:ext>
            </a:extLst>
          </p:cNvPr>
          <p:cNvSpPr/>
          <p:nvPr/>
        </p:nvSpPr>
        <p:spPr>
          <a:xfrm>
            <a:off x="6007087" y="2195147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47EA7B53-15E4-4BBD-A0F7-894AA7D7DFDD}"/>
              </a:ext>
            </a:extLst>
          </p:cNvPr>
          <p:cNvSpPr/>
          <p:nvPr/>
        </p:nvSpPr>
        <p:spPr>
          <a:xfrm>
            <a:off x="5999990" y="2651963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12DA615-D3C5-4620-B213-4B7349030F0E}"/>
              </a:ext>
            </a:extLst>
          </p:cNvPr>
          <p:cNvSpPr/>
          <p:nvPr/>
        </p:nvSpPr>
        <p:spPr>
          <a:xfrm>
            <a:off x="5999990" y="2995338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52D8070-447F-4CF3-8409-5809486ABDB1}"/>
              </a:ext>
            </a:extLst>
          </p:cNvPr>
          <p:cNvSpPr/>
          <p:nvPr/>
        </p:nvSpPr>
        <p:spPr>
          <a:xfrm>
            <a:off x="5999990" y="3317127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C8D6B2C-151B-4196-9B28-E52D1B5AE459}"/>
              </a:ext>
            </a:extLst>
          </p:cNvPr>
          <p:cNvSpPr/>
          <p:nvPr/>
        </p:nvSpPr>
        <p:spPr>
          <a:xfrm>
            <a:off x="5999990" y="3700019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CFD15F5-DF22-4313-81D2-0711003347C3}"/>
              </a:ext>
            </a:extLst>
          </p:cNvPr>
          <p:cNvSpPr/>
          <p:nvPr/>
        </p:nvSpPr>
        <p:spPr>
          <a:xfrm>
            <a:off x="5999990" y="4082911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AAD23EE-5A26-4071-9283-299690D615C8}"/>
              </a:ext>
            </a:extLst>
          </p:cNvPr>
          <p:cNvSpPr/>
          <p:nvPr/>
        </p:nvSpPr>
        <p:spPr>
          <a:xfrm>
            <a:off x="6005475" y="4380851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EAC20A9-DC80-4D33-9C48-2B036C755E28}"/>
              </a:ext>
            </a:extLst>
          </p:cNvPr>
          <p:cNvSpPr/>
          <p:nvPr/>
        </p:nvSpPr>
        <p:spPr>
          <a:xfrm>
            <a:off x="5999990" y="4744103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33C152B4-0FC8-44D4-B4ED-F92CC90E8509}"/>
              </a:ext>
            </a:extLst>
          </p:cNvPr>
          <p:cNvSpPr/>
          <p:nvPr/>
        </p:nvSpPr>
        <p:spPr>
          <a:xfrm>
            <a:off x="5999990" y="5198599"/>
            <a:ext cx="75045" cy="75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8" y="164637"/>
            <a:ext cx="1440160" cy="14401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5360" y="1709184"/>
            <a:ext cx="4992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engaging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" sz="2400" b="1" err="1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 organisation</a:t>
            </a:r>
            <a:endParaRPr lang="en-GB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4209" y="3806972"/>
            <a:ext cx="5063151" cy="2459365"/>
            <a:chOff x="179512" y="2794906"/>
            <a:chExt cx="3797363" cy="1844524"/>
          </a:xfrm>
        </p:grpSpPr>
        <p:pic>
          <p:nvPicPr>
            <p:cNvPr id="19" name="Content Placeholder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2794906"/>
              <a:ext cx="1072408" cy="107240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359511" y="2819204"/>
              <a:ext cx="2617364" cy="182022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>
                  <a:solidFill>
                    <a:schemeClr val="tx1"/>
                  </a:solidFill>
                </a:rPr>
                <a:t>Arthritis Patients’ Group has:</a:t>
              </a: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es-ES" sz="1600">
                  <a:solidFill>
                    <a:schemeClr val="tx1"/>
                  </a:solidFill>
                </a:rPr>
                <a:t>A pool of </a:t>
              </a:r>
              <a:r>
                <a:rPr lang="es-ES" sz="1600" err="1">
                  <a:solidFill>
                    <a:schemeClr val="tx1"/>
                  </a:solidFill>
                </a:rPr>
                <a:t>experts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with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experience</a:t>
              </a:r>
              <a:r>
                <a:rPr lang="es-ES" sz="1600">
                  <a:solidFill>
                    <a:schemeClr val="tx1"/>
                  </a:solidFill>
                </a:rPr>
                <a:t> to be </a:t>
              </a:r>
              <a:r>
                <a:rPr lang="es-ES" sz="1600" err="1">
                  <a:solidFill>
                    <a:schemeClr val="tx1"/>
                  </a:solidFill>
                </a:rPr>
                <a:t>involved</a:t>
              </a:r>
              <a:r>
                <a:rPr lang="es-ES" sz="1600">
                  <a:solidFill>
                    <a:schemeClr val="tx1"/>
                  </a:solidFill>
                </a:rPr>
                <a:t> in medicines R&amp;D</a:t>
              </a: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es-ES" sz="1600">
                  <a:solidFill>
                    <a:schemeClr val="tx1"/>
                  </a:solidFill>
                </a:rPr>
                <a:t>A </a:t>
              </a:r>
              <a:r>
                <a:rPr lang="es-ES" sz="1600" err="1">
                  <a:solidFill>
                    <a:schemeClr val="tx1"/>
                  </a:solidFill>
                </a:rPr>
                <a:t>dedicated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person</a:t>
              </a:r>
              <a:r>
                <a:rPr lang="es-ES" sz="1600">
                  <a:solidFill>
                    <a:schemeClr val="tx1"/>
                  </a:solidFill>
                </a:rPr>
                <a:t> to </a:t>
              </a:r>
              <a:r>
                <a:rPr lang="es-ES" sz="1600" err="1">
                  <a:solidFill>
                    <a:schemeClr val="tx1"/>
                  </a:solidFill>
                </a:rPr>
                <a:t>organise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patient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engagement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activities</a:t>
              </a:r>
              <a:r>
                <a:rPr lang="es-ES" sz="1600">
                  <a:solidFill>
                    <a:schemeClr val="tx1"/>
                  </a:solidFill>
                </a:rPr>
                <a:t>/</a:t>
              </a:r>
              <a:r>
                <a:rPr lang="es-ES" sz="1600" err="1">
                  <a:solidFill>
                    <a:schemeClr val="tx1"/>
                  </a:solidFill>
                </a:rPr>
                <a:t>opportunities</a:t>
              </a:r>
              <a:endParaRPr lang="es-ES" sz="1600">
                <a:solidFill>
                  <a:schemeClr val="tx1"/>
                </a:solidFill>
              </a:endParaRP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es-ES" sz="1600">
                  <a:solidFill>
                    <a:schemeClr val="tx1"/>
                  </a:solidFill>
                </a:rPr>
                <a:t>A </a:t>
              </a:r>
              <a:r>
                <a:rPr lang="es-ES" sz="1600" err="1">
                  <a:solidFill>
                    <a:schemeClr val="tx1"/>
                  </a:solidFill>
                </a:rPr>
                <a:t>specific</a:t>
              </a:r>
              <a:r>
                <a:rPr lang="es-ES" sz="1600">
                  <a:solidFill>
                    <a:schemeClr val="tx1"/>
                  </a:solidFill>
                </a:rPr>
                <a:t> training </a:t>
              </a:r>
              <a:r>
                <a:rPr lang="es-ES" sz="1600" err="1">
                  <a:solidFill>
                    <a:schemeClr val="tx1"/>
                  </a:solidFill>
                </a:rPr>
                <a:t>programme</a:t>
              </a:r>
              <a:endParaRPr lang="es-ES" sz="1600">
                <a:solidFill>
                  <a:schemeClr val="tx1"/>
                </a:solidFill>
              </a:endParaRPr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es-ES" sz="1600" err="1">
                  <a:solidFill>
                    <a:schemeClr val="tx1"/>
                  </a:solidFill>
                </a:rPr>
                <a:t>Well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established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channels</a:t>
              </a:r>
              <a:r>
                <a:rPr lang="es-ES" sz="1600">
                  <a:solidFill>
                    <a:schemeClr val="tx1"/>
                  </a:solidFill>
                </a:rPr>
                <a:t> to </a:t>
              </a:r>
              <a:r>
                <a:rPr lang="es-ES" sz="1600" err="1">
                  <a:solidFill>
                    <a:schemeClr val="tx1"/>
                  </a:solidFill>
                </a:rPr>
                <a:t>reach</a:t>
              </a:r>
              <a:r>
                <a:rPr lang="es-ES" sz="1600">
                  <a:solidFill>
                    <a:schemeClr val="tx1"/>
                  </a:solidFill>
                </a:rPr>
                <a:t> to </a:t>
              </a:r>
              <a:r>
                <a:rPr lang="es-ES" sz="1600" err="1">
                  <a:solidFill>
                    <a:schemeClr val="tx1"/>
                  </a:solidFill>
                </a:rPr>
                <a:t>the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wide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arthritis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patient</a:t>
              </a:r>
              <a:r>
                <a:rPr lang="es-ES" sz="1600">
                  <a:solidFill>
                    <a:schemeClr val="tx1"/>
                  </a:solidFill>
                </a:rPr>
                <a:t> </a:t>
              </a:r>
              <a:r>
                <a:rPr lang="es-ES" sz="1600" err="1">
                  <a:solidFill>
                    <a:schemeClr val="tx1"/>
                  </a:solidFill>
                </a:rPr>
                <a:t>community</a:t>
              </a:r>
              <a:endParaRPr lang="es-E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37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AAE1F-BCC1-44A2-B8EA-CE092832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2" r="38976" b="3800"/>
          <a:stretch/>
        </p:blipFill>
        <p:spPr>
          <a:xfrm>
            <a:off x="6384032" y="4571"/>
            <a:ext cx="4878712" cy="68534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288B47-2F96-486C-A0E5-CCBA87CF22AC}"/>
              </a:ext>
            </a:extLst>
          </p:cNvPr>
          <p:cNvSpPr/>
          <p:nvPr/>
        </p:nvSpPr>
        <p:spPr>
          <a:xfrm>
            <a:off x="6423122" y="3332988"/>
            <a:ext cx="4800533" cy="38404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6" y="1028733"/>
            <a:ext cx="1440160" cy="144016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70" y="1039016"/>
            <a:ext cx="1429877" cy="1429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916" y="2853440"/>
            <a:ext cx="4416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STEP 3:</a:t>
            </a:r>
          </a:p>
          <a:p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Sheila and Rick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jointly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-define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competencies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carry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s-E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97" y="1233949"/>
            <a:ext cx="11771829" cy="5624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912" y="320750"/>
            <a:ext cx="11144397" cy="91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1219170">
              <a:spcBef>
                <a:spcPct val="0"/>
              </a:spcBef>
              <a:buNone/>
              <a:defRPr sz="2667" b="1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Recommendations on required capabilities for patient engagement 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0477" y="4955458"/>
            <a:ext cx="3352800" cy="757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8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029BD-F7DC-4CF2-9FAC-FCB5F4E57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0" r="38976" b="3800"/>
          <a:stretch/>
        </p:blipFill>
        <p:spPr>
          <a:xfrm>
            <a:off x="1103444" y="-1"/>
            <a:ext cx="4874627" cy="6847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33814-9B84-440C-A081-676AA56A3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58" t="14302" r="38867" b="3803"/>
          <a:stretch/>
        </p:blipFill>
        <p:spPr>
          <a:xfrm>
            <a:off x="6323792" y="0"/>
            <a:ext cx="4874627" cy="67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7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59BA11-85BB-4ADC-AC5A-466A90EA2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3400" r="31889" b="26200"/>
          <a:stretch/>
        </p:blipFill>
        <p:spPr>
          <a:xfrm>
            <a:off x="335359" y="0"/>
            <a:ext cx="11239501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C555AF-D5BE-4195-95E3-D24B9248B259}"/>
              </a:ext>
            </a:extLst>
          </p:cNvPr>
          <p:cNvSpPr/>
          <p:nvPr/>
        </p:nvSpPr>
        <p:spPr>
          <a:xfrm>
            <a:off x="1007435" y="3621021"/>
            <a:ext cx="2976331" cy="96010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42FFB9-F00C-4B81-9929-11DE9EEFB90B}"/>
              </a:ext>
            </a:extLst>
          </p:cNvPr>
          <p:cNvSpPr/>
          <p:nvPr/>
        </p:nvSpPr>
        <p:spPr>
          <a:xfrm>
            <a:off x="9262966" y="3621021"/>
            <a:ext cx="1008789" cy="96010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BF4F50-E404-4376-B848-3ED2971D1DFF}"/>
              </a:ext>
            </a:extLst>
          </p:cNvPr>
          <p:cNvSpPr/>
          <p:nvPr/>
        </p:nvSpPr>
        <p:spPr>
          <a:xfrm>
            <a:off x="3983765" y="3621021"/>
            <a:ext cx="1728192" cy="96010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69463E-6E48-408E-A576-ADA63AC9323C}"/>
              </a:ext>
            </a:extLst>
          </p:cNvPr>
          <p:cNvSpPr/>
          <p:nvPr/>
        </p:nvSpPr>
        <p:spPr>
          <a:xfrm>
            <a:off x="3983765" y="1892829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FDACFF-D514-4C85-931A-000D87BA0B27}"/>
              </a:ext>
            </a:extLst>
          </p:cNvPr>
          <p:cNvSpPr/>
          <p:nvPr/>
        </p:nvSpPr>
        <p:spPr>
          <a:xfrm>
            <a:off x="5705551" y="3621021"/>
            <a:ext cx="1728192" cy="96010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E802C3-2E01-4637-9E08-3E833B41FA18}"/>
              </a:ext>
            </a:extLst>
          </p:cNvPr>
          <p:cNvSpPr/>
          <p:nvPr/>
        </p:nvSpPr>
        <p:spPr>
          <a:xfrm>
            <a:off x="5705551" y="1892829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FD3EF2-5F05-4414-A892-94B0966FB7A3}"/>
              </a:ext>
            </a:extLst>
          </p:cNvPr>
          <p:cNvSpPr/>
          <p:nvPr/>
        </p:nvSpPr>
        <p:spPr>
          <a:xfrm>
            <a:off x="7457432" y="3621021"/>
            <a:ext cx="1728192" cy="96010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A353EE-ADE4-4B69-8BCB-8134EFA897EB}"/>
              </a:ext>
            </a:extLst>
          </p:cNvPr>
          <p:cNvSpPr/>
          <p:nvPr/>
        </p:nvSpPr>
        <p:spPr>
          <a:xfrm>
            <a:off x="7457432" y="1892829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47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59BA11-85BB-4ADC-AC5A-466A90EA2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3400" r="31889" b="26200"/>
          <a:stretch/>
        </p:blipFill>
        <p:spPr>
          <a:xfrm>
            <a:off x="335359" y="0"/>
            <a:ext cx="11239501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C555AF-D5BE-4195-95E3-D24B9248B259}"/>
              </a:ext>
            </a:extLst>
          </p:cNvPr>
          <p:cNvSpPr/>
          <p:nvPr/>
        </p:nvSpPr>
        <p:spPr>
          <a:xfrm>
            <a:off x="1008821" y="5733256"/>
            <a:ext cx="2976331" cy="96010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42FFB9-F00C-4B81-9929-11DE9EEFB90B}"/>
              </a:ext>
            </a:extLst>
          </p:cNvPr>
          <p:cNvSpPr/>
          <p:nvPr/>
        </p:nvSpPr>
        <p:spPr>
          <a:xfrm>
            <a:off x="10224459" y="5738904"/>
            <a:ext cx="1008789" cy="96010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BF4F50-E404-4376-B848-3ED2971D1DFF}"/>
              </a:ext>
            </a:extLst>
          </p:cNvPr>
          <p:cNvSpPr/>
          <p:nvPr/>
        </p:nvSpPr>
        <p:spPr>
          <a:xfrm>
            <a:off x="3985152" y="5733256"/>
            <a:ext cx="1728192" cy="96010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69463E-6E48-408E-A576-ADA63AC9323C}"/>
              </a:ext>
            </a:extLst>
          </p:cNvPr>
          <p:cNvSpPr/>
          <p:nvPr/>
        </p:nvSpPr>
        <p:spPr>
          <a:xfrm>
            <a:off x="3983765" y="1892829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FDACFF-D514-4C85-931A-000D87BA0B27}"/>
              </a:ext>
            </a:extLst>
          </p:cNvPr>
          <p:cNvSpPr/>
          <p:nvPr/>
        </p:nvSpPr>
        <p:spPr>
          <a:xfrm>
            <a:off x="5706937" y="5733256"/>
            <a:ext cx="1728192" cy="96010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E802C3-2E01-4637-9E08-3E833B41FA18}"/>
              </a:ext>
            </a:extLst>
          </p:cNvPr>
          <p:cNvSpPr/>
          <p:nvPr/>
        </p:nvSpPr>
        <p:spPr>
          <a:xfrm>
            <a:off x="5705551" y="1892829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FD3EF2-5F05-4414-A892-94B0966FB7A3}"/>
              </a:ext>
            </a:extLst>
          </p:cNvPr>
          <p:cNvSpPr/>
          <p:nvPr/>
        </p:nvSpPr>
        <p:spPr>
          <a:xfrm>
            <a:off x="7458819" y="5733256"/>
            <a:ext cx="1728192" cy="96010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A353EE-ADE4-4B69-8BCB-8134EFA897EB}"/>
              </a:ext>
            </a:extLst>
          </p:cNvPr>
          <p:cNvSpPr/>
          <p:nvPr/>
        </p:nvSpPr>
        <p:spPr>
          <a:xfrm>
            <a:off x="7457432" y="1892829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563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F0703-EC8E-4D4F-B906-BF4739ACE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49" t="38800" r="31888" b="22001"/>
          <a:stretch/>
        </p:blipFill>
        <p:spPr>
          <a:xfrm>
            <a:off x="431372" y="836713"/>
            <a:ext cx="11233248" cy="53310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35FF6F-9568-4EA8-9FD1-CED23C1BDF6A}"/>
              </a:ext>
            </a:extLst>
          </p:cNvPr>
          <p:cNvSpPr/>
          <p:nvPr/>
        </p:nvSpPr>
        <p:spPr>
          <a:xfrm>
            <a:off x="1103445" y="2852936"/>
            <a:ext cx="2976331" cy="57606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DE54BA-A95E-45B8-8411-E0D821497750}"/>
              </a:ext>
            </a:extLst>
          </p:cNvPr>
          <p:cNvSpPr/>
          <p:nvPr/>
        </p:nvSpPr>
        <p:spPr>
          <a:xfrm>
            <a:off x="10319083" y="2858584"/>
            <a:ext cx="1008789" cy="57606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C25315-B058-4056-B0B2-655A0D0F567B}"/>
              </a:ext>
            </a:extLst>
          </p:cNvPr>
          <p:cNvSpPr/>
          <p:nvPr/>
        </p:nvSpPr>
        <p:spPr>
          <a:xfrm>
            <a:off x="4079776" y="2852936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6276BE-9F05-46EF-A665-5FF373ACC4F7}"/>
              </a:ext>
            </a:extLst>
          </p:cNvPr>
          <p:cNvSpPr/>
          <p:nvPr/>
        </p:nvSpPr>
        <p:spPr>
          <a:xfrm>
            <a:off x="5801561" y="2852936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C875BB-C81E-4F42-AA3A-57BD7BCF8283}"/>
              </a:ext>
            </a:extLst>
          </p:cNvPr>
          <p:cNvSpPr/>
          <p:nvPr/>
        </p:nvSpPr>
        <p:spPr>
          <a:xfrm>
            <a:off x="7553443" y="2852936"/>
            <a:ext cx="1728192" cy="57606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47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AAE1F-BCC1-44A2-B8EA-CE092832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2" r="38976" b="3800"/>
          <a:stretch/>
        </p:blipFill>
        <p:spPr>
          <a:xfrm>
            <a:off x="7313288" y="40722"/>
            <a:ext cx="4878712" cy="68534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288B47-2F96-486C-A0E5-CCBA87CF22AC}"/>
              </a:ext>
            </a:extLst>
          </p:cNvPr>
          <p:cNvSpPr/>
          <p:nvPr/>
        </p:nvSpPr>
        <p:spPr>
          <a:xfrm>
            <a:off x="7386282" y="3784116"/>
            <a:ext cx="4800533" cy="96010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2" y="280048"/>
            <a:ext cx="1429877" cy="1429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276" y="43107"/>
            <a:ext cx="4416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Calibri" panose="020F0502020204030204" pitchFamily="34" charset="0"/>
                <a:cs typeface="Calibri" panose="020F0502020204030204" pitchFamily="34" charset="0"/>
              </a:rPr>
              <a:t>STEP 4:</a:t>
            </a:r>
          </a:p>
          <a:p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Rick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identifies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PO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representatives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match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competencies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patient-relevant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rheumatoid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arthritis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endpoints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3393" y="2898723"/>
            <a:ext cx="5253041" cy="1918859"/>
            <a:chOff x="467544" y="2174042"/>
            <a:chExt cx="3939781" cy="1439144"/>
          </a:xfrm>
        </p:grpSpPr>
        <p:grpSp>
          <p:nvGrpSpPr>
            <p:cNvPr id="10" name="Group 9"/>
            <p:cNvGrpSpPr/>
            <p:nvPr/>
          </p:nvGrpSpPr>
          <p:grpSpPr>
            <a:xfrm>
              <a:off x="467544" y="2259394"/>
              <a:ext cx="1554505" cy="1076968"/>
              <a:chOff x="514249" y="3534105"/>
              <a:chExt cx="1683049" cy="123143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6262" y="3954504"/>
                <a:ext cx="811036" cy="811036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49" y="3972129"/>
                <a:ext cx="793411" cy="7934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609" y="3534105"/>
                <a:ext cx="805984" cy="805984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2090451" y="2174042"/>
              <a:ext cx="2316874" cy="143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of living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disease</a:t>
              </a:r>
              <a:endParaRPr lang="es-ES" sz="1867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80990" indent="-38099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Knowledge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R&amp;D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process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previous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  <a:r>
                <a:rPr lang="es-ES" sz="1867">
                  <a:latin typeface="Calibri" panose="020F0502020204030204" pitchFamily="34" charset="0"/>
                  <a:cs typeface="Calibri" panose="020F0502020204030204" pitchFamily="34" charset="0"/>
                </a:rPr>
                <a:t> in similar </a:t>
              </a:r>
              <a:r>
                <a:rPr lang="es-ES" sz="1867" err="1">
                  <a:latin typeface="Calibri" panose="020F0502020204030204" pitchFamily="34" charset="0"/>
                  <a:cs typeface="Calibri" panose="020F0502020204030204" pitchFamily="34" charset="0"/>
                </a:rPr>
                <a:t>activities</a:t>
              </a:r>
              <a:endParaRPr lang="es-ES" sz="1867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9658" y="5048383"/>
            <a:ext cx="6210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Rick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starts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checking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competing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interests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deciding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joining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GB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2025" y="2498429"/>
            <a:ext cx="1904040" cy="893889"/>
            <a:chOff x="634129" y="1896568"/>
            <a:chExt cx="1428030" cy="670417"/>
          </a:xfrm>
        </p:grpSpPr>
        <p:sp>
          <p:nvSpPr>
            <p:cNvPr id="12" name="TextBox 11"/>
            <p:cNvSpPr txBox="1"/>
            <p:nvPr/>
          </p:nvSpPr>
          <p:spPr>
            <a:xfrm>
              <a:off x="634129" y="2220736"/>
              <a:ext cx="3223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/>
                <a:t>?</a:t>
              </a:r>
              <a:endParaRPr lang="en-GB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97555" y="1896568"/>
              <a:ext cx="36958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/>
                <a:t>?</a:t>
              </a:r>
              <a:endParaRPr lang="en-GB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7009" y="2209372"/>
              <a:ext cx="37515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/>
                <a:t>?</a:t>
              </a:r>
              <a:endParaRPr lang="en-GB" sz="2400"/>
            </a:p>
          </p:txBody>
        </p:sp>
      </p:grpSp>
    </p:spTree>
    <p:extLst>
      <p:ext uri="{BB962C8B-B14F-4D97-AF65-F5344CB8AC3E}">
        <p14:creationId xmlns:p14="http://schemas.microsoft.com/office/powerpoint/2010/main" val="4275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14C72-1101-46A2-96F4-F2779D1D9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3602" r="38976" b="3800"/>
          <a:stretch/>
        </p:blipFill>
        <p:spPr>
          <a:xfrm>
            <a:off x="6192011" y="0"/>
            <a:ext cx="4828635" cy="67830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943F79-8202-446D-AE3A-2B7A3334B825}"/>
              </a:ext>
            </a:extLst>
          </p:cNvPr>
          <p:cNvGrpSpPr/>
          <p:nvPr/>
        </p:nvGrpSpPr>
        <p:grpSpPr>
          <a:xfrm>
            <a:off x="719403" y="-287"/>
            <a:ext cx="4828635" cy="3105393"/>
            <a:chOff x="683568" y="267494"/>
            <a:chExt cx="3024336" cy="194501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0FB074-CA85-45FB-B21D-F77A8D70F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50" t="12200" r="38976" b="78000"/>
            <a:stretch/>
          </p:blipFill>
          <p:spPr>
            <a:xfrm>
              <a:off x="683568" y="267494"/>
              <a:ext cx="3024336" cy="50405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7BF624-29AE-409D-BE32-F906EF3AB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50" t="66784" r="38976" b="3800"/>
            <a:stretch/>
          </p:blipFill>
          <p:spPr>
            <a:xfrm>
              <a:off x="683568" y="699542"/>
              <a:ext cx="3024336" cy="1512964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A29057-3186-4CF3-AE8F-890910C8906F}"/>
              </a:ext>
            </a:extLst>
          </p:cNvPr>
          <p:cNvCxnSpPr>
            <a:cxnSpLocks/>
          </p:cNvCxnSpPr>
          <p:nvPr/>
        </p:nvCxnSpPr>
        <p:spPr>
          <a:xfrm>
            <a:off x="984855" y="1390197"/>
            <a:ext cx="3264363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9D1C4-ABB5-4384-9E05-C346C2D8964D}"/>
              </a:ext>
            </a:extLst>
          </p:cNvPr>
          <p:cNvCxnSpPr>
            <a:cxnSpLocks/>
          </p:cNvCxnSpPr>
          <p:nvPr/>
        </p:nvCxnSpPr>
        <p:spPr>
          <a:xfrm>
            <a:off x="6480043" y="1316765"/>
            <a:ext cx="4128459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7096EB-EAC7-4395-AF9C-C38CF276DDC5}"/>
              </a:ext>
            </a:extLst>
          </p:cNvPr>
          <p:cNvSpPr/>
          <p:nvPr/>
        </p:nvSpPr>
        <p:spPr>
          <a:xfrm>
            <a:off x="6443915" y="1348372"/>
            <a:ext cx="4260597" cy="928497"/>
          </a:xfrm>
          <a:prstGeom prst="rect">
            <a:avLst/>
          </a:prstGeom>
          <a:solidFill>
            <a:srgbClr val="FFFF00">
              <a:alpha val="15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EDDCB2-378F-45A2-8A16-25EE87505295}"/>
              </a:ext>
            </a:extLst>
          </p:cNvPr>
          <p:cNvCxnSpPr>
            <a:cxnSpLocks/>
          </p:cNvCxnSpPr>
          <p:nvPr/>
        </p:nvCxnSpPr>
        <p:spPr>
          <a:xfrm>
            <a:off x="6466495" y="3013345"/>
            <a:ext cx="4128459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2A18F1-C99B-4DC5-BD67-970A8352AB46}"/>
              </a:ext>
            </a:extLst>
          </p:cNvPr>
          <p:cNvCxnSpPr>
            <a:cxnSpLocks/>
          </p:cNvCxnSpPr>
          <p:nvPr/>
        </p:nvCxnSpPr>
        <p:spPr>
          <a:xfrm>
            <a:off x="6493581" y="3163548"/>
            <a:ext cx="4128459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322AB8-1448-4FE7-9B95-E0678E458E73}"/>
              </a:ext>
            </a:extLst>
          </p:cNvPr>
          <p:cNvCxnSpPr>
            <a:cxnSpLocks/>
          </p:cNvCxnSpPr>
          <p:nvPr/>
        </p:nvCxnSpPr>
        <p:spPr>
          <a:xfrm>
            <a:off x="6864085" y="3831107"/>
            <a:ext cx="3168352" cy="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EB359DF-F66B-4388-907C-C70370B9537E}"/>
              </a:ext>
            </a:extLst>
          </p:cNvPr>
          <p:cNvSpPr/>
          <p:nvPr/>
        </p:nvSpPr>
        <p:spPr>
          <a:xfrm>
            <a:off x="6427512" y="4175288"/>
            <a:ext cx="4373011" cy="1077915"/>
          </a:xfrm>
          <a:prstGeom prst="rect">
            <a:avLst/>
          </a:prstGeom>
          <a:solidFill>
            <a:srgbClr val="FFFF00">
              <a:alpha val="15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28842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Now</a:t>
            </a:r>
            <a:r>
              <a:rPr lang="es-ES" dirty="0"/>
              <a:t>…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turn</a:t>
            </a:r>
            <a:r>
              <a:rPr lang="es-ES" dirty="0"/>
              <a:t>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r>
              <a:rPr lang="es-ES" sz="6000" b="1" dirty="0"/>
              <a:t>Q&amp;A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5593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8FA7D0-491E-48F9-9FC4-F375E405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73" y="4389204"/>
            <a:ext cx="7875409" cy="1806879"/>
          </a:xfrm>
        </p:spPr>
        <p:txBody>
          <a:bodyPr/>
          <a:lstStyle/>
          <a:p>
            <a:pPr algn="r"/>
            <a:r>
              <a:rPr lang="en-US" dirty="0"/>
              <a:t>PARADIGM Patient Engagement Tools 25</a:t>
            </a:r>
            <a:r>
              <a:rPr lang="en-US" baseline="30000" dirty="0"/>
              <a:t>th</a:t>
            </a:r>
            <a:r>
              <a:rPr lang="en-US" dirty="0"/>
              <a:t> June Session #1</a:t>
            </a:r>
            <a:br>
              <a:rPr lang="en-US" dirty="0"/>
            </a:br>
            <a:r>
              <a:rPr lang="en-US" sz="2000" dirty="0">
                <a:hlinkClick r:id="rId3"/>
              </a:rPr>
              <a:t>https://patientengagementopenforum.org/</a:t>
            </a:r>
            <a:r>
              <a:rPr lang="en-US" sz="2000" dirty="0"/>
              <a:t> </a:t>
            </a:r>
            <a:br>
              <a:rPr lang="en-US" dirty="0"/>
            </a:br>
            <a:r>
              <a:rPr lang="en-US" sz="2000" dirty="0">
                <a:hlinkClick r:id="rId4"/>
              </a:rPr>
              <a:t>https://www.youtube.com/watch?v=JFzsR6i0m3s&amp;feature=youtu.be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7448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Upcoming</a:t>
            </a:r>
            <a:r>
              <a:rPr lang="es-ES" dirty="0"/>
              <a:t> Q&amp;A </a:t>
            </a:r>
            <a:r>
              <a:rPr lang="es-ES" dirty="0" err="1"/>
              <a:t>sessions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04800" y="1289594"/>
            <a:ext cx="11582400" cy="5078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buClrTx/>
            </a:pPr>
            <a:r>
              <a:rPr lang="en-US" altLang="en-US" sz="2800" b="1" dirty="0">
                <a:solidFill>
                  <a:srgbClr val="222222"/>
                </a:solidFill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6th November (3 -4 pm CET)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  <a:hlinkClick r:id="rId2"/>
              </a:rPr>
              <a:t>Patient Engagement Monitoring and Evaluation Framework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 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</a:b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defTabSz="914400">
              <a:buClrTx/>
            </a:pPr>
            <a:r>
              <a:rPr lang="en-US" altLang="en-US" sz="2800" b="1" dirty="0">
                <a:solidFill>
                  <a:srgbClr val="222222"/>
                </a:solidFill>
                <a:cs typeface="Arial" panose="020B0604020202020204" pitchFamily="34" charset="0"/>
              </a:rPr>
              <a:t>2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0th November (3 -4 pm CET)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  <a:hlinkClick r:id="rId3"/>
              </a:rPr>
              <a:t>Working with Community Advisory Boards: Guidance and tools for patient communities and pharmaceutical companies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 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  <a:hlinkClick r:id="rId4"/>
              </a:rPr>
              <a:t>Guidance for reporting and dissemination of patient engagement activities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Save the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date and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register here: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https://www.surveymonkey.com/r/KD7KZTW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4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</a:p>
          <a:p>
            <a:endParaRPr lang="es-ES" dirty="0"/>
          </a:p>
          <a:p>
            <a:r>
              <a:rPr lang="es-ES" sz="2600" dirty="0"/>
              <a:t>Virginie.hivert@eurordis.org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9634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193" y="1307690"/>
            <a:ext cx="6385807" cy="3391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592" y="196106"/>
            <a:ext cx="4493343" cy="787400"/>
          </a:xfrm>
        </p:spPr>
        <p:txBody>
          <a:bodyPr/>
          <a:lstStyle/>
          <a:p>
            <a:r>
              <a:rPr lang="en-US" dirty="0"/>
              <a:t>For all stakeholders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245804"/>
            <a:ext cx="5673213" cy="64601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052619" y="2743459"/>
            <a:ext cx="18681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404554" y="3727633"/>
            <a:ext cx="2630129" cy="11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849" y="4613736"/>
            <a:ext cx="5830311" cy="1166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6332" y="5873520"/>
            <a:ext cx="5909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Relevant stakeholder </a:t>
            </a:r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</a:rPr>
              <a:t>organisations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 include those involved in the development of medicines, including industry and patient </a:t>
            </a:r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</a:rPr>
              <a:t>organisations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, academia, regulatory authorities, HTA bodies and payers.</a:t>
            </a:r>
          </a:p>
        </p:txBody>
      </p:sp>
    </p:spTree>
    <p:extLst>
      <p:ext uri="{BB962C8B-B14F-4D97-AF65-F5344CB8AC3E}">
        <p14:creationId xmlns:p14="http://schemas.microsoft.com/office/powerpoint/2010/main" val="301305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058" y="147920"/>
            <a:ext cx="10569677" cy="787400"/>
          </a:xfrm>
        </p:spPr>
        <p:txBody>
          <a:bodyPr/>
          <a:lstStyle/>
          <a:p>
            <a:r>
              <a:rPr lang="en-US" dirty="0"/>
              <a:t>Basic capability model for patient engagement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54643" y="5288340"/>
            <a:ext cx="4508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b="1" dirty="0"/>
              <a:t>Adaptability and transferability: </a:t>
            </a:r>
            <a:r>
              <a:rPr lang="en-US" sz="1600" dirty="0"/>
              <a:t>reflect the reality of the current PE ecosystem in terms of constant adaptation and refinement (of processes and practices) and the needs of learning exchanges both within and across stakeholder </a:t>
            </a:r>
            <a:r>
              <a:rPr lang="en-US" sz="1600" dirty="0" err="1"/>
              <a:t>organisations</a:t>
            </a:r>
            <a:r>
              <a:rPr lang="en-US" sz="1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14" y="1179871"/>
            <a:ext cx="5978012" cy="5563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4644" y="1185525"/>
            <a:ext cx="46506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accent2">
                    <a:lumMod val="75000"/>
                  </a:schemeClr>
                </a:solidFill>
              </a:rPr>
              <a:t>Competencies</a:t>
            </a:r>
            <a:r>
              <a:rPr lang="en-US" sz="1600" u="sng" dirty="0"/>
              <a:t>:</a:t>
            </a:r>
            <a:r>
              <a:rPr lang="en-US" sz="1600" dirty="0"/>
              <a:t> Combination of knowledge, skills and </a:t>
            </a:r>
            <a:r>
              <a:rPr lang="en-US" sz="1600" dirty="0" err="1"/>
              <a:t>behaviours</a:t>
            </a:r>
            <a:r>
              <a:rPr lang="en-US" sz="1600" dirty="0"/>
              <a:t> of an individual </a:t>
            </a:r>
          </a:p>
          <a:p>
            <a:endParaRPr lang="en-US" sz="1600" dirty="0"/>
          </a:p>
          <a:p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</a:rPr>
              <a:t>Processes:</a:t>
            </a:r>
            <a:r>
              <a:rPr lang="en-US" sz="1600" dirty="0"/>
              <a:t> Define how things can be done. They can change in accordance with internal policies, regulations, technologies and other influences. </a:t>
            </a:r>
          </a:p>
          <a:p>
            <a:endParaRPr lang="en-US" sz="1600" dirty="0"/>
          </a:p>
          <a:p>
            <a:r>
              <a:rPr lang="en-US" sz="1600" b="1" u="sng" dirty="0">
                <a:solidFill>
                  <a:schemeClr val="accent3">
                    <a:lumMod val="75000"/>
                  </a:schemeClr>
                </a:solidFill>
              </a:rPr>
              <a:t>Tools and systems:</a:t>
            </a:r>
            <a:r>
              <a:rPr lang="en-US" sz="1600" u="sng" dirty="0"/>
              <a:t> </a:t>
            </a:r>
            <a:r>
              <a:rPr lang="en-US" sz="1600" dirty="0"/>
              <a:t>Instruments necessary to perform a specific task, from technological tools to the ability to use certain systems. </a:t>
            </a:r>
          </a:p>
          <a:p>
            <a:endParaRPr lang="en-US" sz="1600" dirty="0"/>
          </a:p>
          <a:p>
            <a:r>
              <a:rPr lang="en-US" sz="1600" b="1" u="sng" dirty="0" err="1">
                <a:solidFill>
                  <a:schemeClr val="accent4">
                    <a:lumMod val="75000"/>
                  </a:schemeClr>
                </a:solidFill>
              </a:rPr>
              <a:t>Organisation</a:t>
            </a:r>
            <a:r>
              <a:rPr lang="en-US" sz="1600" dirty="0"/>
              <a:t>: Refers to the </a:t>
            </a:r>
            <a:r>
              <a:rPr lang="en-US" sz="1600" dirty="0" err="1"/>
              <a:t>organisational</a:t>
            </a:r>
            <a:r>
              <a:rPr lang="en-US" sz="1600" dirty="0"/>
              <a:t> structure (functions) of each stakeholder group and also to an </a:t>
            </a:r>
            <a:r>
              <a:rPr lang="en-US" sz="1600" dirty="0" err="1"/>
              <a:t>organisational</a:t>
            </a:r>
            <a:r>
              <a:rPr lang="en-US" sz="1600" dirty="0"/>
              <a:t> culture that enables ethical and meaningful engagement.</a:t>
            </a:r>
          </a:p>
        </p:txBody>
      </p:sp>
    </p:spTree>
    <p:extLst>
      <p:ext uri="{BB962C8B-B14F-4D97-AF65-F5344CB8AC3E}">
        <p14:creationId xmlns:p14="http://schemas.microsoft.com/office/powerpoint/2010/main" val="169013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58" y="1243358"/>
            <a:ext cx="7462463" cy="552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1781" y="1387889"/>
            <a:ext cx="40213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3">
                    <a:lumMod val="75000"/>
                  </a:schemeClr>
                </a:solidFill>
              </a:rPr>
              <a:t>Alignement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 with Patient-Focused Development (PFMD) Patient Engagement Quality Guidance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  <a:hlinkClick r:id="rId3"/>
              </a:rPr>
              <a:t>[6]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, used as an underlying framework to divide, where appropriate, the present document into sections that would cover the most relevant aspects of PE in medicines development.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01781" y="3834581"/>
            <a:ext cx="3932903" cy="1966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Download all at once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one single factsheet at a time</a:t>
            </a:r>
          </a:p>
        </p:txBody>
      </p:sp>
    </p:spTree>
    <p:extLst>
      <p:ext uri="{BB962C8B-B14F-4D97-AF65-F5344CB8AC3E}">
        <p14:creationId xmlns:p14="http://schemas.microsoft.com/office/powerpoint/2010/main" val="99580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set of capabilities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7245"/>
            <a:ext cx="7777537" cy="5350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497" y="96921"/>
            <a:ext cx="6554503" cy="304697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61703" y="1238865"/>
            <a:ext cx="6341807" cy="10323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327" y="30362"/>
            <a:ext cx="6341807" cy="68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1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619" y="272788"/>
            <a:ext cx="6066503" cy="787400"/>
          </a:xfrm>
        </p:spPr>
        <p:txBody>
          <a:bodyPr>
            <a:normAutofit fontScale="90000"/>
          </a:bodyPr>
          <a:lstStyle/>
          <a:p>
            <a:r>
              <a:rPr lang="en-US" dirty="0"/>
              <a:t>Patient engagement functions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0542" y="1337187"/>
            <a:ext cx="1032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Single point of contact both internally and externally hence initiating, facilitating and overseeing the engagement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0413" y="6036586"/>
            <a:ext cx="9006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Patient engagement functions might be </a:t>
            </a:r>
            <a:r>
              <a:rPr lang="en-US" i="1" dirty="0" err="1">
                <a:solidFill>
                  <a:schemeClr val="accent3">
                    <a:lumMod val="75000"/>
                  </a:schemeClr>
                </a:solidFill>
              </a:rPr>
              <a:t>organised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 by types of activities in which the engagement of patients is requested (i.e. clinical trial design) or by medical areas.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1587" y="2531778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Identify the right patients for the PE activity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Operationalise</a:t>
            </a:r>
            <a:r>
              <a:rPr lang="en-US" dirty="0"/>
              <a:t> and manage PE throughout the process from start-to-finish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Handle requests for collaboration that can cover a very wide range of activities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Ensure maintenance of the quality of the PE process among the different functions involved (e.g. Clinical research team)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Establish and/or implement the defined framework for 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Be accountable towards the processes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Act as reference/ expert in patient engagement within their organization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Raise awareness about and foster 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Provide support to other functions on 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Organise</a:t>
            </a:r>
            <a:r>
              <a:rPr lang="en-US" dirty="0"/>
              <a:t> training on PE for the </a:t>
            </a:r>
            <a:r>
              <a:rPr lang="en-US" dirty="0" err="1"/>
              <a:t>organisational</a:t>
            </a:r>
            <a:r>
              <a:rPr lang="en-US" dirty="0"/>
              <a:t> functions directly involved in 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5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484" y="1139889"/>
            <a:ext cx="55360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Equip </a:t>
            </a:r>
            <a:r>
              <a:rPr lang="en-US" sz="1600" b="1" dirty="0" err="1"/>
              <a:t>organisations</a:t>
            </a:r>
            <a:r>
              <a:rPr lang="en-US" sz="1600" dirty="0"/>
              <a:t> with </a:t>
            </a:r>
            <a:r>
              <a:rPr lang="en-US" sz="1600" dirty="0" err="1"/>
              <a:t>organisational</a:t>
            </a:r>
            <a:r>
              <a:rPr lang="en-US" sz="1600" dirty="0"/>
              <a:t> functions holding the core set to be able to effectively carry out these priority areas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This core set of capabilities should be expanded, where needed, to cover </a:t>
            </a:r>
            <a:r>
              <a:rPr lang="en-US" sz="1600" b="1" dirty="0"/>
              <a:t>all relevant areas of PE </a:t>
            </a:r>
            <a:r>
              <a:rPr lang="en-US" sz="1600" dirty="0"/>
              <a:t>from initially building the engagement framework to evaluating a particular activity for further improvement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 startAt="3"/>
            </a:pPr>
            <a:r>
              <a:rPr lang="en-US" sz="1600" dirty="0"/>
              <a:t>Across </a:t>
            </a:r>
            <a:r>
              <a:rPr lang="en-US" sz="1600" dirty="0" err="1"/>
              <a:t>organisations</a:t>
            </a:r>
            <a:r>
              <a:rPr lang="en-US" sz="1600" dirty="0"/>
              <a:t>, the individual competencies should rely on the functions directly involved in the activities and more specifically will be concentrated within the </a:t>
            </a:r>
            <a:r>
              <a:rPr lang="en-US" sz="1600" b="1" dirty="0"/>
              <a:t>functions dedicated to PE</a:t>
            </a:r>
          </a:p>
          <a:p>
            <a:pPr marL="342900" indent="-342900">
              <a:buAutoNum type="arabicPeriod" startAt="3"/>
            </a:pPr>
            <a:endParaRPr lang="en-US" sz="1600" dirty="0"/>
          </a:p>
          <a:p>
            <a:pPr marL="342900" indent="-342900">
              <a:buAutoNum type="arabicPeriod" startAt="3"/>
            </a:pPr>
            <a:r>
              <a:rPr lang="en-US" sz="1600" b="1" dirty="0"/>
              <a:t>Supporting functions </a:t>
            </a:r>
            <a:r>
              <a:rPr lang="en-US" sz="1600" dirty="0"/>
              <a:t>will be also required to hold certain competencies in the areas of interest related to their specific function </a:t>
            </a:r>
          </a:p>
          <a:p>
            <a:pPr marL="342900" indent="-342900">
              <a:buAutoNum type="arabicPeriod" startAt="3"/>
            </a:pPr>
            <a:endParaRPr lang="en-US" sz="1600" dirty="0"/>
          </a:p>
          <a:p>
            <a:pPr marL="342900" indent="-342900">
              <a:buAutoNum type="arabicPeriod" startAt="3"/>
            </a:pPr>
            <a:r>
              <a:rPr lang="en-US" sz="1600" dirty="0"/>
              <a:t>It is for stakeholder </a:t>
            </a:r>
            <a:r>
              <a:rPr lang="en-US" sz="1600" dirty="0" err="1"/>
              <a:t>organisations</a:t>
            </a:r>
            <a:r>
              <a:rPr lang="en-US" sz="1600" dirty="0"/>
              <a:t> to decide whether </a:t>
            </a:r>
            <a:r>
              <a:rPr lang="en-US" sz="1600" b="1" dirty="0"/>
              <a:t>other functions </a:t>
            </a:r>
            <a:r>
              <a:rPr lang="en-US" sz="1600" dirty="0"/>
              <a:t>require competencies for PE based on their particular involvement, or on the </a:t>
            </a:r>
            <a:r>
              <a:rPr lang="en-US" sz="1600" dirty="0" err="1"/>
              <a:t>organisational</a:t>
            </a:r>
            <a:r>
              <a:rPr lang="en-US" sz="1600" dirty="0"/>
              <a:t> culture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486" y="1278191"/>
            <a:ext cx="6508514" cy="54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9171"/>
      </p:ext>
    </p:extLst>
  </p:cSld>
  <p:clrMapOvr>
    <a:masterClrMapping/>
  </p:clrMapOvr>
</p:sld>
</file>

<file path=ppt/theme/theme1.xml><?xml version="1.0" encoding="utf-8"?>
<a:theme xmlns:a="http://schemas.openxmlformats.org/drawingml/2006/main" name="PPTTemplate_16x9_FINAL">
  <a:themeElements>
    <a:clrScheme name="PARADIGM">
      <a:dk1>
        <a:sysClr val="windowText" lastClr="000000"/>
      </a:dk1>
      <a:lt1>
        <a:sysClr val="window" lastClr="FFFFFF"/>
      </a:lt1>
      <a:dk2>
        <a:srgbClr val="808285"/>
      </a:dk2>
      <a:lt2>
        <a:srgbClr val="ECECEF"/>
      </a:lt2>
      <a:accent1>
        <a:srgbClr val="32B99F"/>
      </a:accent1>
      <a:accent2>
        <a:srgbClr val="EE4165"/>
      </a:accent2>
      <a:accent3>
        <a:srgbClr val="57A0D7"/>
      </a:accent3>
      <a:accent4>
        <a:srgbClr val="F9A540"/>
      </a:accent4>
      <a:accent5>
        <a:srgbClr val="808285"/>
      </a:accent5>
      <a:accent6>
        <a:srgbClr val="ECECEF"/>
      </a:accent6>
      <a:hlink>
        <a:srgbClr val="0000FF"/>
      </a:hlink>
      <a:folHlink>
        <a:srgbClr val="800080"/>
      </a:folHlink>
    </a:clrScheme>
    <a:fontScheme name="Custom 1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4F55"/>
      </a:accent1>
      <a:accent2>
        <a:srgbClr val="3E8FCF"/>
      </a:accent2>
      <a:accent3>
        <a:srgbClr val="64C677"/>
      </a:accent3>
      <a:accent4>
        <a:srgbClr val="877EFC"/>
      </a:accent4>
      <a:accent5>
        <a:srgbClr val="EE7F00"/>
      </a:accent5>
      <a:accent6>
        <a:srgbClr val="91919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PTTemplate_16x9_FINAL">
  <a:themeElements>
    <a:clrScheme name="PARADIGM">
      <a:dk1>
        <a:sysClr val="windowText" lastClr="000000"/>
      </a:dk1>
      <a:lt1>
        <a:sysClr val="window" lastClr="FFFFFF"/>
      </a:lt1>
      <a:dk2>
        <a:srgbClr val="808285"/>
      </a:dk2>
      <a:lt2>
        <a:srgbClr val="ECECEF"/>
      </a:lt2>
      <a:accent1>
        <a:srgbClr val="32B99F"/>
      </a:accent1>
      <a:accent2>
        <a:srgbClr val="EE4165"/>
      </a:accent2>
      <a:accent3>
        <a:srgbClr val="57A0D7"/>
      </a:accent3>
      <a:accent4>
        <a:srgbClr val="F9A540"/>
      </a:accent4>
      <a:accent5>
        <a:srgbClr val="808285"/>
      </a:accent5>
      <a:accent6>
        <a:srgbClr val="ECECEF"/>
      </a:accent6>
      <a:hlink>
        <a:srgbClr val="0000FF"/>
      </a:hlink>
      <a:folHlink>
        <a:srgbClr val="800080"/>
      </a:folHlink>
    </a:clrScheme>
    <a:fontScheme name="Custom 1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ight">
  <a:themeElements>
    <a:clrScheme name="EURORDIS light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B0F0"/>
      </a:accent1>
      <a:accent2>
        <a:srgbClr val="04519C"/>
      </a:accent2>
      <a:accent3>
        <a:srgbClr val="A5A5A5"/>
      </a:accent3>
      <a:accent4>
        <a:srgbClr val="4A9F38"/>
      </a:accent4>
      <a:accent5>
        <a:srgbClr val="4472C4"/>
      </a:accent5>
      <a:accent6>
        <a:srgbClr val="04519C"/>
      </a:accent6>
      <a:hlink>
        <a:srgbClr val="0563C1"/>
      </a:hlink>
      <a:folHlink>
        <a:srgbClr val="954F72"/>
      </a:folHlink>
    </a:clrScheme>
    <a:fontScheme name="ThemeEurordis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</Words>
  <Application>Microsoft Office PowerPoint</Application>
  <PresentationFormat>Widescreen</PresentationFormat>
  <Paragraphs>127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Constantia</vt:lpstr>
      <vt:lpstr>Corbel</vt:lpstr>
      <vt:lpstr>PT Sans</vt:lpstr>
      <vt:lpstr>Source Sans Pro</vt:lpstr>
      <vt:lpstr>Wingdings</vt:lpstr>
      <vt:lpstr>PPTTemplate_16x9_FINAL</vt:lpstr>
      <vt:lpstr>1_Office Theme</vt:lpstr>
      <vt:lpstr>1_PPTTemplate_16x9_FINAL</vt:lpstr>
      <vt:lpstr>Light</vt:lpstr>
      <vt:lpstr>Q&amp;A session #2  Recommendations on required capabilities for patient engagement  &amp; Recommendations on how to find the right match for the right patient engagement activity</vt:lpstr>
      <vt:lpstr>PowerPoint Presentation</vt:lpstr>
      <vt:lpstr>For all stakeholders</vt:lpstr>
      <vt:lpstr>Basic capability model for patient engagement</vt:lpstr>
      <vt:lpstr>Table of Content</vt:lpstr>
      <vt:lpstr>Core set of capabilities</vt:lpstr>
      <vt:lpstr>PowerPoint Presentation</vt:lpstr>
      <vt:lpstr>Patient engagement functions </vt:lpstr>
      <vt:lpstr>Recommendations</vt:lpstr>
      <vt:lpstr>PowerPoint Presentation</vt:lpstr>
      <vt:lpstr>PowerPoint Presentation</vt:lpstr>
      <vt:lpstr>The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Now…your turn! </vt:lpstr>
      <vt:lpstr>PARADIGM Patient Engagement Tools 25th June Session #1 https://patientengagementopenforum.org/  https://www.youtube.com/watch?v=JFzsR6i0m3s&amp;feature=youtu.be  </vt:lpstr>
      <vt:lpstr>Upcoming Q&amp;A sessions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Cavaller</dc:creator>
  <cp:lastModifiedBy>Mathieu Boudes | EPF</cp:lastModifiedBy>
  <cp:revision>47</cp:revision>
  <dcterms:created xsi:type="dcterms:W3CDTF">2020-10-13T15:16:00Z</dcterms:created>
  <dcterms:modified xsi:type="dcterms:W3CDTF">2020-11-16T07:22:01Z</dcterms:modified>
</cp:coreProperties>
</file>